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9" r:id="rId6"/>
    <p:sldId id="261" r:id="rId7"/>
    <p:sldId id="257" r:id="rId8"/>
    <p:sldId id="267" r:id="rId9"/>
    <p:sldId id="271" r:id="rId10"/>
    <p:sldId id="263" r:id="rId11"/>
    <p:sldId id="264" r:id="rId12"/>
    <p:sldId id="270" r:id="rId13"/>
    <p:sldId id="266" r:id="rId14"/>
  </p:sldIdLst>
  <p:sldSz cx="12192000" cy="6858000"/>
  <p:notesSz cx="6889750" cy="1002188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4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B48ACA-6645-F6D4-3A62-52BD9DF4AFB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9A1F2B5-DF25-3686-B511-04FAB9CE2A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D45A130-4655-A42B-DA74-E69F375D5FB0}"/>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5" name="Segnaposto piè di pagina 4">
            <a:extLst>
              <a:ext uri="{FF2B5EF4-FFF2-40B4-BE49-F238E27FC236}">
                <a16:creationId xmlns:a16="http://schemas.microsoft.com/office/drawing/2014/main" id="{2CED14F6-C897-4B98-07B8-45042BB02F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E274B6-164F-B677-F793-9258738F5E58}"/>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966350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3C2BE5-AB96-29F6-9602-51DD28E21B6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EDAD83C-7453-4E34-2778-4531DEDFCB9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92F67AA-D389-1E10-0FDC-3FE277B61966}"/>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5" name="Segnaposto piè di pagina 4">
            <a:extLst>
              <a:ext uri="{FF2B5EF4-FFF2-40B4-BE49-F238E27FC236}">
                <a16:creationId xmlns:a16="http://schemas.microsoft.com/office/drawing/2014/main" id="{3194C939-B204-F5EA-567D-421D1CCAE46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5C8FFB8-1B5E-4956-65E7-847D30345A40}"/>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3217903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E4A9791-CE7A-6BDB-BE9E-53533A27A48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39EF981-1E98-95D4-DE0F-1AF94D98B7F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A007730-1BF9-9CDD-882B-9AB001025D87}"/>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5" name="Segnaposto piè di pagina 4">
            <a:extLst>
              <a:ext uri="{FF2B5EF4-FFF2-40B4-BE49-F238E27FC236}">
                <a16:creationId xmlns:a16="http://schemas.microsoft.com/office/drawing/2014/main" id="{4DEA829D-2D6B-D560-269F-B1DC20D3BC4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9E062FA-3836-E585-BE6F-6D57642AC631}"/>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134788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46C480-8975-ADE9-3EC0-29BDDE364E9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9BBA22-3490-C0A6-776C-629AC459B7A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748099-DA16-3229-140F-87664262E3AB}"/>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5" name="Segnaposto piè di pagina 4">
            <a:extLst>
              <a:ext uri="{FF2B5EF4-FFF2-40B4-BE49-F238E27FC236}">
                <a16:creationId xmlns:a16="http://schemas.microsoft.com/office/drawing/2014/main" id="{71C0FB20-C104-D08D-6976-AC6E5EBAC98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1456E1-D73E-22D9-6D9A-E46249ECFEA4}"/>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105537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4F6C65-EBD1-2E1A-B0B6-6A230CD9F26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C5BC6B9-7BE2-4373-30EB-BDB4D443F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8141CDD-4738-9A45-284A-6FA65BF46902}"/>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5" name="Segnaposto piè di pagina 4">
            <a:extLst>
              <a:ext uri="{FF2B5EF4-FFF2-40B4-BE49-F238E27FC236}">
                <a16:creationId xmlns:a16="http://schemas.microsoft.com/office/drawing/2014/main" id="{69986241-D473-7145-7EAE-1F0DA4DE899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1B435D-124A-8720-68C6-AB8F50D28E1C}"/>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367269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36955D-4FCD-20C0-5993-6B4EF1C0963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41D9779-C536-D778-512D-D02BE88FD46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4FB3580-2E01-E85B-DDEB-7B37DE172E6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EAD14C1-891A-6FB0-89C4-8ED1F268214E}"/>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6" name="Segnaposto piè di pagina 5">
            <a:extLst>
              <a:ext uri="{FF2B5EF4-FFF2-40B4-BE49-F238E27FC236}">
                <a16:creationId xmlns:a16="http://schemas.microsoft.com/office/drawing/2014/main" id="{CE15C474-3067-4544-0B37-1283C30D2EB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0F07E6E-481E-077B-EA77-81FC7462EA45}"/>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308574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41531E-2864-BCB7-F5A3-4045D7BBD36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D472263-EAAE-85F4-4304-3EEEB27D9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FC8E706-82CE-D885-C886-11844D03D8D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0826C88-58C7-1715-2706-A85A21C789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E898752-5E88-E948-1696-335C38C27DD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F92F106-F0AA-A2D6-43DC-1E1388504437}"/>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8" name="Segnaposto piè di pagina 7">
            <a:extLst>
              <a:ext uri="{FF2B5EF4-FFF2-40B4-BE49-F238E27FC236}">
                <a16:creationId xmlns:a16="http://schemas.microsoft.com/office/drawing/2014/main" id="{7EC15F1B-B0F1-7A55-3DF6-A34F49D5B72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6786D62-4187-EA50-F8BD-31EE10FA54F6}"/>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313347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E6AE73-63B9-C41E-6659-826C8399F8E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EC194E4-4F71-9276-1140-D5AB8246AE1D}"/>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4" name="Segnaposto piè di pagina 3">
            <a:extLst>
              <a:ext uri="{FF2B5EF4-FFF2-40B4-BE49-F238E27FC236}">
                <a16:creationId xmlns:a16="http://schemas.microsoft.com/office/drawing/2014/main" id="{CF3AC9B7-21ED-169A-36F8-0E00A9DD00C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1275C48-DE9A-0DA8-9A24-0C4CBC670CF1}"/>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30703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4D13B3-F542-1048-6F97-F0BDD4200C9D}"/>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3" name="Segnaposto piè di pagina 2">
            <a:extLst>
              <a:ext uri="{FF2B5EF4-FFF2-40B4-BE49-F238E27FC236}">
                <a16:creationId xmlns:a16="http://schemas.microsoft.com/office/drawing/2014/main" id="{50987E43-F079-61CB-48EB-A846F897F44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6B1B401-0634-18E0-99D1-D76A639D80E6}"/>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3234918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218D69-107C-8E09-510C-9CDC0E14363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2A3DB1-B587-BFD9-92F3-FBAF0BDFF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AB0F071-1D9B-76CF-D74C-CCFCD87B1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5F10CE9-34C6-DD33-F9E2-76C98B6EE5FB}"/>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6" name="Segnaposto piè di pagina 5">
            <a:extLst>
              <a:ext uri="{FF2B5EF4-FFF2-40B4-BE49-F238E27FC236}">
                <a16:creationId xmlns:a16="http://schemas.microsoft.com/office/drawing/2014/main" id="{FD23F09B-ABB0-FD96-27AA-23D257A22A7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79BAB84-F88C-458D-0509-6238BA3A7CF7}"/>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394746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4D340-91F2-3771-510A-A60C36583EB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C9AA671-2D94-41CD-8E5E-4B48BC7E01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BDCA7B6-267C-CEA0-2FBF-21DF5A16D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CB87178-7BEE-F5C7-556D-34682A6296F9}"/>
              </a:ext>
            </a:extLst>
          </p:cNvPr>
          <p:cNvSpPr>
            <a:spLocks noGrp="1"/>
          </p:cNvSpPr>
          <p:nvPr>
            <p:ph type="dt" sz="half" idx="10"/>
          </p:nvPr>
        </p:nvSpPr>
        <p:spPr/>
        <p:txBody>
          <a:bodyPr/>
          <a:lstStyle/>
          <a:p>
            <a:fld id="{62BC85A5-BDA5-479F-966F-2D1B9244C8E0}" type="datetimeFigureOut">
              <a:rPr lang="it-IT" smtClean="0"/>
              <a:t>15/03/2023</a:t>
            </a:fld>
            <a:endParaRPr lang="it-IT"/>
          </a:p>
        </p:txBody>
      </p:sp>
      <p:sp>
        <p:nvSpPr>
          <p:cNvPr id="6" name="Segnaposto piè di pagina 5">
            <a:extLst>
              <a:ext uri="{FF2B5EF4-FFF2-40B4-BE49-F238E27FC236}">
                <a16:creationId xmlns:a16="http://schemas.microsoft.com/office/drawing/2014/main" id="{966E3DB5-56CC-FA55-40BF-266C26E74BD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44B0AB1-5B57-3A7C-5FA6-C9CCBE04F7B2}"/>
              </a:ext>
            </a:extLst>
          </p:cNvPr>
          <p:cNvSpPr>
            <a:spLocks noGrp="1"/>
          </p:cNvSpPr>
          <p:nvPr>
            <p:ph type="sldNum" sz="quarter" idx="12"/>
          </p:nvPr>
        </p:nvSpPr>
        <p:spPr/>
        <p:txBody>
          <a:bodyPr/>
          <a:lstStyle/>
          <a:p>
            <a:fld id="{C797612D-E128-472B-933E-6E262BC6D875}" type="slidenum">
              <a:rPr lang="it-IT" smtClean="0"/>
              <a:t>‹N›</a:t>
            </a:fld>
            <a:endParaRPr lang="it-IT"/>
          </a:p>
        </p:txBody>
      </p:sp>
    </p:spTree>
    <p:extLst>
      <p:ext uri="{BB962C8B-B14F-4D97-AF65-F5344CB8AC3E}">
        <p14:creationId xmlns:p14="http://schemas.microsoft.com/office/powerpoint/2010/main" val="411256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F124BAD-3D03-E178-9DF8-FA1EB8784C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26AB62A-46B0-CD3E-EEE0-B1A71331D7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09734AD-8D14-03A4-0376-338BC89A1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C85A5-BDA5-479F-966F-2D1B9244C8E0}" type="datetimeFigureOut">
              <a:rPr lang="it-IT" smtClean="0"/>
              <a:t>15/03/2023</a:t>
            </a:fld>
            <a:endParaRPr lang="it-IT"/>
          </a:p>
        </p:txBody>
      </p:sp>
      <p:sp>
        <p:nvSpPr>
          <p:cNvPr id="5" name="Segnaposto piè di pagina 4">
            <a:extLst>
              <a:ext uri="{FF2B5EF4-FFF2-40B4-BE49-F238E27FC236}">
                <a16:creationId xmlns:a16="http://schemas.microsoft.com/office/drawing/2014/main" id="{1D32FED3-E081-F3D0-8F7F-2071E01B7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0009023-A20F-8153-5732-D23F969EE4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7612D-E128-472B-933E-6E262BC6D875}" type="slidenum">
              <a:rPr lang="it-IT" smtClean="0"/>
              <a:t>‹N›</a:t>
            </a:fld>
            <a:endParaRPr lang="it-IT"/>
          </a:p>
        </p:txBody>
      </p:sp>
    </p:spTree>
    <p:extLst>
      <p:ext uri="{BB962C8B-B14F-4D97-AF65-F5344CB8AC3E}">
        <p14:creationId xmlns:p14="http://schemas.microsoft.com/office/powerpoint/2010/main" val="2537530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B456DF-1127-29C8-2535-CFB2678B8658}"/>
              </a:ext>
            </a:extLst>
          </p:cNvPr>
          <p:cNvSpPr>
            <a:spLocks noGrp="1"/>
          </p:cNvSpPr>
          <p:nvPr>
            <p:ph type="ctrTitle"/>
          </p:nvPr>
        </p:nvSpPr>
        <p:spPr>
          <a:xfrm>
            <a:off x="1337569" y="423503"/>
            <a:ext cx="9144000" cy="2387600"/>
          </a:xfrm>
        </p:spPr>
        <p:txBody>
          <a:bodyPr>
            <a:normAutofit fontScale="90000"/>
          </a:bodyPr>
          <a:lstStyle/>
          <a:p>
            <a:r>
              <a:rPr lang="it-IT" dirty="0" err="1"/>
              <a:t>Az.Agr</a:t>
            </a:r>
            <a:r>
              <a:rPr lang="it-IT" dirty="0"/>
              <a:t>. Vecchienna</a:t>
            </a:r>
            <a:br>
              <a:rPr lang="it-IT" dirty="0"/>
            </a:br>
            <a:r>
              <a:rPr lang="it-IT" sz="4400" dirty="0"/>
              <a:t>Allevamento Estensivo  011Pi010</a:t>
            </a:r>
            <a:br>
              <a:rPr lang="it-IT" sz="4400" dirty="0"/>
            </a:br>
            <a:r>
              <a:rPr lang="it-IT" sz="4400" dirty="0"/>
              <a:t>Via di </a:t>
            </a:r>
            <a:r>
              <a:rPr lang="it-IT" sz="4400" dirty="0" err="1"/>
              <a:t>Vecchienne</a:t>
            </a:r>
            <a:r>
              <a:rPr lang="it-IT" sz="4400" dirty="0"/>
              <a:t> 105, 56041 Castelnuovo di Val di Cecina (Pi)</a:t>
            </a:r>
            <a:endParaRPr lang="it-IT" dirty="0"/>
          </a:p>
        </p:txBody>
      </p:sp>
      <p:sp>
        <p:nvSpPr>
          <p:cNvPr id="3" name="Sottotitolo 2">
            <a:extLst>
              <a:ext uri="{FF2B5EF4-FFF2-40B4-BE49-F238E27FC236}">
                <a16:creationId xmlns:a16="http://schemas.microsoft.com/office/drawing/2014/main" id="{8D8FA762-CFE9-CA5D-4246-5A379122FB3E}"/>
              </a:ext>
            </a:extLst>
          </p:cNvPr>
          <p:cNvSpPr>
            <a:spLocks noGrp="1"/>
          </p:cNvSpPr>
          <p:nvPr>
            <p:ph type="subTitle" idx="1"/>
          </p:nvPr>
        </p:nvSpPr>
        <p:spPr>
          <a:xfrm>
            <a:off x="1408590" y="2891824"/>
            <a:ext cx="9144000" cy="1655762"/>
          </a:xfrm>
        </p:spPr>
        <p:txBody>
          <a:bodyPr>
            <a:noAutofit/>
          </a:bodyPr>
          <a:lstStyle/>
          <a:p>
            <a:r>
              <a:rPr lang="it-IT" sz="1200" b="1" dirty="0"/>
              <a:t>Norme e procedure di auto controllo dell’allevamento</a:t>
            </a:r>
          </a:p>
          <a:p>
            <a:r>
              <a:rPr lang="it-IT" sz="1200" b="1" dirty="0"/>
              <a:t>Buone pratiche </a:t>
            </a:r>
          </a:p>
          <a:p>
            <a:r>
              <a:rPr lang="it-IT" sz="1200" b="1" dirty="0">
                <a:effectLst/>
                <a:latin typeface="Calibri" panose="020F0502020204030204" pitchFamily="34" charset="0"/>
                <a:ea typeface="Calibri" panose="020F0502020204030204" pitchFamily="34" charset="0"/>
              </a:rPr>
              <a:t>Associazione Italiana Allevatori</a:t>
            </a:r>
          </a:p>
          <a:p>
            <a:endParaRPr lang="it-IT" sz="1200" b="1" dirty="0">
              <a:latin typeface="Calibri" panose="020F0502020204030204" pitchFamily="34" charset="0"/>
              <a:ea typeface="Calibri" panose="020F0502020204030204" pitchFamily="34" charset="0"/>
            </a:endParaRPr>
          </a:p>
          <a:p>
            <a:endParaRPr lang="it-IT" sz="1200" b="1" dirty="0">
              <a:effectLst/>
              <a:latin typeface="Calibri" panose="020F0502020204030204" pitchFamily="34" charset="0"/>
              <a:ea typeface="Calibri" panose="020F0502020204030204" pitchFamily="34" charset="0"/>
            </a:endParaRPr>
          </a:p>
          <a:p>
            <a:r>
              <a:rPr lang="it-IT" sz="1200" b="1" dirty="0" err="1">
                <a:effectLst/>
                <a:latin typeface="Calibri" panose="020F0502020204030204" pitchFamily="34" charset="0"/>
                <a:ea typeface="Calibri" panose="020F0502020204030204" pitchFamily="34" charset="0"/>
              </a:rPr>
              <a:t>Rev</a:t>
            </a:r>
            <a:r>
              <a:rPr lang="it-IT" sz="1200" b="1" dirty="0">
                <a:effectLst/>
                <a:latin typeface="Calibri" panose="020F0502020204030204" pitchFamily="34" charset="0"/>
                <a:ea typeface="Calibri" panose="020F0502020204030204" pitchFamily="34" charset="0"/>
              </a:rPr>
              <a:t> 3.0    13 Novembre 2022</a:t>
            </a:r>
          </a:p>
        </p:txBody>
      </p:sp>
      <p:pic>
        <p:nvPicPr>
          <p:cNvPr id="4" name="Immagine 3" descr="Immagine che contiene erba, montagna, esterni, pascolo&#10;&#10;Descrizione generata automaticamente">
            <a:extLst>
              <a:ext uri="{FF2B5EF4-FFF2-40B4-BE49-F238E27FC236}">
                <a16:creationId xmlns:a16="http://schemas.microsoft.com/office/drawing/2014/main" id="{6454C0F8-777B-4599-98A8-9A26FACB1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3410"/>
            <a:ext cx="4328160" cy="2434590"/>
          </a:xfrm>
          <a:prstGeom prst="rect">
            <a:avLst/>
          </a:prstGeom>
        </p:spPr>
      </p:pic>
      <p:pic>
        <p:nvPicPr>
          <p:cNvPr id="8" name="Immagine 7">
            <a:extLst>
              <a:ext uri="{FF2B5EF4-FFF2-40B4-BE49-F238E27FC236}">
                <a16:creationId xmlns:a16="http://schemas.microsoft.com/office/drawing/2014/main" id="{62B49B0A-285A-1AEF-0EAC-89F7F17CF5E0}"/>
              </a:ext>
            </a:extLst>
          </p:cNvPr>
          <p:cNvPicPr>
            <a:picLocks noChangeAspect="1"/>
          </p:cNvPicPr>
          <p:nvPr/>
        </p:nvPicPr>
        <p:blipFill>
          <a:blip r:embed="rId3"/>
          <a:stretch>
            <a:fillRect/>
          </a:stretch>
        </p:blipFill>
        <p:spPr>
          <a:xfrm>
            <a:off x="8199120" y="4415589"/>
            <a:ext cx="4006458" cy="2432397"/>
          </a:xfrm>
          <a:prstGeom prst="rect">
            <a:avLst/>
          </a:prstGeom>
        </p:spPr>
      </p:pic>
    </p:spTree>
    <p:extLst>
      <p:ext uri="{BB962C8B-B14F-4D97-AF65-F5344CB8AC3E}">
        <p14:creationId xmlns:p14="http://schemas.microsoft.com/office/powerpoint/2010/main" val="261184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184ED57-F2EF-6D41-107C-A85B37D44055}"/>
              </a:ext>
            </a:extLst>
          </p:cNvPr>
          <p:cNvSpPr txBox="1"/>
          <p:nvPr/>
        </p:nvSpPr>
        <p:spPr>
          <a:xfrm>
            <a:off x="1811045" y="976541"/>
            <a:ext cx="9735229" cy="923330"/>
          </a:xfrm>
          <a:prstGeom prst="rect">
            <a:avLst/>
          </a:prstGeom>
          <a:noFill/>
        </p:spPr>
        <p:txBody>
          <a:bodyPr wrap="none" rtlCol="0">
            <a:spAutoFit/>
          </a:bodyPr>
          <a:lstStyle/>
          <a:p>
            <a:r>
              <a:rPr lang="it-IT" b="1" dirty="0"/>
              <a:t> Aiuto al vitello nato nel caso della morte della madre o del vitello che non si attacca alla mammella:</a:t>
            </a:r>
          </a:p>
          <a:p>
            <a:pPr marL="285750" indent="-285750">
              <a:buFontTx/>
              <a:buChar char="-"/>
            </a:pPr>
            <a:r>
              <a:rPr lang="it-IT" dirty="0"/>
              <a:t>Portare vitello o vitello e vacca in infermeria per osservazione</a:t>
            </a:r>
          </a:p>
          <a:p>
            <a:pPr marL="285750" indent="-285750">
              <a:buFontTx/>
              <a:buChar char="-"/>
            </a:pPr>
            <a:r>
              <a:rPr lang="it-IT" dirty="0"/>
              <a:t>Somministrare colostro congelato o in alternativa prodotto farmaceutico quando necessario</a:t>
            </a:r>
          </a:p>
        </p:txBody>
      </p:sp>
      <p:sp>
        <p:nvSpPr>
          <p:cNvPr id="3" name="CasellaDiTesto 2">
            <a:extLst>
              <a:ext uri="{FF2B5EF4-FFF2-40B4-BE49-F238E27FC236}">
                <a16:creationId xmlns:a16="http://schemas.microsoft.com/office/drawing/2014/main" id="{DC569549-DE80-A97C-C80A-89CC873631DD}"/>
              </a:ext>
            </a:extLst>
          </p:cNvPr>
          <p:cNvSpPr txBox="1"/>
          <p:nvPr/>
        </p:nvSpPr>
        <p:spPr>
          <a:xfrm>
            <a:off x="1811045" y="1813255"/>
            <a:ext cx="9836458" cy="2308324"/>
          </a:xfrm>
          <a:prstGeom prst="rect">
            <a:avLst/>
          </a:prstGeom>
          <a:noFill/>
        </p:spPr>
        <p:txBody>
          <a:bodyPr wrap="square" rtlCol="0">
            <a:spAutoFit/>
          </a:bodyPr>
          <a:lstStyle/>
          <a:p>
            <a:r>
              <a:rPr lang="it-IT" b="1" dirty="0"/>
              <a:t>Nel caso di  rinvenimento di vacca o vitello morto:</a:t>
            </a:r>
          </a:p>
          <a:p>
            <a:pPr marL="285750" indent="-285750">
              <a:buFontTx/>
              <a:buChar char="-"/>
            </a:pPr>
            <a:r>
              <a:rPr lang="it-IT" dirty="0"/>
              <a:t>Cercare di capire e documentare causa  del decesso. Nel caso di predazione da lupo sarà necessario fare la dichiarazione di predazione all’Unione Agricoltori.</a:t>
            </a:r>
          </a:p>
          <a:p>
            <a:pPr marL="285750" indent="-285750">
              <a:buFontTx/>
              <a:buChar char="-"/>
            </a:pPr>
            <a:r>
              <a:rPr lang="it-IT" dirty="0"/>
              <a:t>Fotografia bestia morta ed auricolare corrispondente</a:t>
            </a:r>
          </a:p>
          <a:p>
            <a:pPr marL="285750" indent="-285750">
              <a:buFontTx/>
              <a:buChar char="-"/>
            </a:pPr>
            <a:r>
              <a:rPr lang="it-IT" dirty="0"/>
              <a:t>Comunicazione ASL e richiesta di autorizzazione a smaltire   … archiviare documento</a:t>
            </a:r>
          </a:p>
          <a:p>
            <a:pPr marL="285750" indent="-285750">
              <a:buFontTx/>
              <a:buChar char="-"/>
            </a:pPr>
            <a:r>
              <a:rPr lang="it-IT" dirty="0"/>
              <a:t>La carcassa sarà posta sul luogo denominato «campino» che è lontano da altro bestiame.</a:t>
            </a:r>
          </a:p>
          <a:p>
            <a:pPr marL="285750" indent="-285750">
              <a:buFontTx/>
              <a:buChar char="-"/>
            </a:pPr>
            <a:r>
              <a:rPr lang="it-IT" dirty="0"/>
              <a:t>Chiamare società di smaltimento  … archiviare documento</a:t>
            </a:r>
          </a:p>
          <a:p>
            <a:pPr marL="285750" indent="-285750">
              <a:buFontTx/>
              <a:buChar char="-"/>
            </a:pPr>
            <a:r>
              <a:rPr lang="it-IT" dirty="0"/>
              <a:t>Aggiornare base dati azienda, BDN  e foglio  decessi</a:t>
            </a:r>
          </a:p>
        </p:txBody>
      </p:sp>
      <p:sp>
        <p:nvSpPr>
          <p:cNvPr id="4" name="CasellaDiTesto 3">
            <a:extLst>
              <a:ext uri="{FF2B5EF4-FFF2-40B4-BE49-F238E27FC236}">
                <a16:creationId xmlns:a16="http://schemas.microsoft.com/office/drawing/2014/main" id="{86D7FA33-BF8A-B7EE-4CAA-B01193C42225}"/>
              </a:ext>
            </a:extLst>
          </p:cNvPr>
          <p:cNvSpPr txBox="1"/>
          <p:nvPr/>
        </p:nvSpPr>
        <p:spPr>
          <a:xfrm>
            <a:off x="4274604" y="284242"/>
            <a:ext cx="3642792" cy="369332"/>
          </a:xfrm>
          <a:prstGeom prst="rect">
            <a:avLst/>
          </a:prstGeom>
          <a:noFill/>
        </p:spPr>
        <p:txBody>
          <a:bodyPr wrap="none" rtlCol="0">
            <a:spAutoFit/>
          </a:bodyPr>
          <a:lstStyle/>
          <a:p>
            <a:r>
              <a:rPr lang="it-IT" b="1" dirty="0"/>
              <a:t>Ispezione giornaliera dei branchi  (1)</a:t>
            </a:r>
          </a:p>
        </p:txBody>
      </p:sp>
      <p:sp>
        <p:nvSpPr>
          <p:cNvPr id="5" name="CasellaDiTesto 4">
            <a:extLst>
              <a:ext uri="{FF2B5EF4-FFF2-40B4-BE49-F238E27FC236}">
                <a16:creationId xmlns:a16="http://schemas.microsoft.com/office/drawing/2014/main" id="{51F99378-5F38-A3E4-57A4-E73FE2026CE8}"/>
              </a:ext>
            </a:extLst>
          </p:cNvPr>
          <p:cNvSpPr txBox="1"/>
          <p:nvPr/>
        </p:nvSpPr>
        <p:spPr>
          <a:xfrm>
            <a:off x="1793286" y="4219234"/>
            <a:ext cx="9836458" cy="2585323"/>
          </a:xfrm>
          <a:prstGeom prst="rect">
            <a:avLst/>
          </a:prstGeom>
          <a:noFill/>
        </p:spPr>
        <p:txBody>
          <a:bodyPr wrap="square" rtlCol="0">
            <a:spAutoFit/>
          </a:bodyPr>
          <a:lstStyle/>
          <a:p>
            <a:r>
              <a:rPr lang="it-IT" b="1" dirty="0"/>
              <a:t>Nel caso di identificazione di animale malato o ferito:</a:t>
            </a:r>
          </a:p>
          <a:p>
            <a:pPr marL="285750" indent="-285750">
              <a:buFontTx/>
              <a:buChar char="-"/>
            </a:pPr>
            <a:r>
              <a:rPr lang="it-IT" dirty="0"/>
              <a:t>Identificare se possibile origine della malattia  o ferimento e gravità</a:t>
            </a:r>
          </a:p>
          <a:p>
            <a:pPr marL="285750" indent="-285750">
              <a:buFontTx/>
              <a:buChar char="-"/>
            </a:pPr>
            <a:r>
              <a:rPr lang="it-IT" dirty="0"/>
              <a:t>Nel caso di identificazione del malessere come benigno procedere alla medicazione e/o all’isolamento in infermeria</a:t>
            </a:r>
          </a:p>
          <a:p>
            <a:pPr marL="285750" indent="-285750">
              <a:buFontTx/>
              <a:buChar char="-"/>
            </a:pPr>
            <a:r>
              <a:rPr lang="it-IT" dirty="0"/>
              <a:t>Se identificazione di malattia più seria (ad esempio affezione polmonare), chiamare veterinario  (Cristiano Baroni 349 853 5999) e seguire sue istruzioni.</a:t>
            </a:r>
          </a:p>
          <a:p>
            <a:pPr marL="285750" indent="-285750">
              <a:buFontTx/>
              <a:buChar char="-"/>
            </a:pPr>
            <a:r>
              <a:rPr lang="it-IT" dirty="0"/>
              <a:t>Nel caso il veterinario decida di somministrare medicinali con tempi di sospensione, aggiornare la base dati aziendale ed il registro trattamenti farmacologici con le date di trattamento ed il tempo di sospensione.</a:t>
            </a:r>
          </a:p>
        </p:txBody>
      </p:sp>
    </p:spTree>
    <p:extLst>
      <p:ext uri="{BB962C8B-B14F-4D97-AF65-F5344CB8AC3E}">
        <p14:creationId xmlns:p14="http://schemas.microsoft.com/office/powerpoint/2010/main" val="1182381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86F3FE-9E09-75A4-D132-53E2E9AB02A0}"/>
              </a:ext>
            </a:extLst>
          </p:cNvPr>
          <p:cNvSpPr txBox="1"/>
          <p:nvPr/>
        </p:nvSpPr>
        <p:spPr>
          <a:xfrm>
            <a:off x="3231472" y="825622"/>
            <a:ext cx="3642792" cy="369332"/>
          </a:xfrm>
          <a:prstGeom prst="rect">
            <a:avLst/>
          </a:prstGeom>
          <a:noFill/>
        </p:spPr>
        <p:txBody>
          <a:bodyPr wrap="none" rtlCol="0">
            <a:spAutoFit/>
          </a:bodyPr>
          <a:lstStyle/>
          <a:p>
            <a:r>
              <a:rPr lang="it-IT" b="1" dirty="0"/>
              <a:t>Ispezione giornaliera dei branchi  (2)</a:t>
            </a:r>
          </a:p>
        </p:txBody>
      </p:sp>
      <p:sp>
        <p:nvSpPr>
          <p:cNvPr id="3" name="CasellaDiTesto 2">
            <a:extLst>
              <a:ext uri="{FF2B5EF4-FFF2-40B4-BE49-F238E27FC236}">
                <a16:creationId xmlns:a16="http://schemas.microsoft.com/office/drawing/2014/main" id="{DCC974E5-5BAD-3706-2662-F1EC8E9AB1AF}"/>
              </a:ext>
            </a:extLst>
          </p:cNvPr>
          <p:cNvSpPr txBox="1"/>
          <p:nvPr/>
        </p:nvSpPr>
        <p:spPr>
          <a:xfrm>
            <a:off x="1811045" y="1464816"/>
            <a:ext cx="7331174" cy="1477328"/>
          </a:xfrm>
          <a:prstGeom prst="rect">
            <a:avLst/>
          </a:prstGeom>
          <a:noFill/>
        </p:spPr>
        <p:txBody>
          <a:bodyPr wrap="none" rtlCol="0">
            <a:spAutoFit/>
          </a:bodyPr>
          <a:lstStyle/>
          <a:p>
            <a:r>
              <a:rPr lang="it-IT" dirty="0"/>
              <a:t> </a:t>
            </a:r>
            <a:r>
              <a:rPr lang="it-IT" b="1" dirty="0"/>
              <a:t>Vitello nato: </a:t>
            </a:r>
          </a:p>
          <a:p>
            <a:pPr marL="285750" indent="-285750">
              <a:buFontTx/>
              <a:buChar char="-"/>
            </a:pPr>
            <a:r>
              <a:rPr lang="it-IT" dirty="0"/>
              <a:t>Assicurarsi che sia sano</a:t>
            </a:r>
          </a:p>
          <a:p>
            <a:pPr marL="285750" indent="-285750">
              <a:buFontTx/>
              <a:buChar char="-"/>
            </a:pPr>
            <a:r>
              <a:rPr lang="it-IT" dirty="0"/>
              <a:t>Disinfezione  ombelico  ( spray disinfettante)</a:t>
            </a:r>
          </a:p>
          <a:p>
            <a:pPr marL="285750" indent="-285750">
              <a:buFontTx/>
              <a:buChar char="-"/>
            </a:pPr>
            <a:r>
              <a:rPr lang="it-IT" dirty="0"/>
              <a:t>Apposizione auricolare</a:t>
            </a:r>
          </a:p>
          <a:p>
            <a:pPr marL="285750" indent="-285750">
              <a:buFontTx/>
              <a:buChar char="-"/>
            </a:pPr>
            <a:r>
              <a:rPr lang="it-IT" dirty="0"/>
              <a:t>Comunicazione vitelli nati  per aggiornamento base dati aziendale e BDN </a:t>
            </a:r>
          </a:p>
        </p:txBody>
      </p:sp>
      <p:sp>
        <p:nvSpPr>
          <p:cNvPr id="4" name="CasellaDiTesto 3">
            <a:extLst>
              <a:ext uri="{FF2B5EF4-FFF2-40B4-BE49-F238E27FC236}">
                <a16:creationId xmlns:a16="http://schemas.microsoft.com/office/drawing/2014/main" id="{B255BEA0-BC39-B537-CB7C-F167AC02ECCA}"/>
              </a:ext>
            </a:extLst>
          </p:cNvPr>
          <p:cNvSpPr txBox="1"/>
          <p:nvPr/>
        </p:nvSpPr>
        <p:spPr>
          <a:xfrm>
            <a:off x="1794768" y="2993260"/>
            <a:ext cx="9764661" cy="923330"/>
          </a:xfrm>
          <a:prstGeom prst="rect">
            <a:avLst/>
          </a:prstGeom>
          <a:noFill/>
        </p:spPr>
        <p:txBody>
          <a:bodyPr wrap="none" rtlCol="0">
            <a:spAutoFit/>
          </a:bodyPr>
          <a:lstStyle/>
          <a:p>
            <a:r>
              <a:rPr lang="it-IT" dirty="0"/>
              <a:t> </a:t>
            </a:r>
            <a:r>
              <a:rPr lang="it-IT" b="1" dirty="0"/>
              <a:t>Tempo piovoso da parecchi giorni: </a:t>
            </a:r>
          </a:p>
          <a:p>
            <a:pPr marL="285750" indent="-285750">
              <a:buFontTx/>
              <a:buChar char="-"/>
            </a:pPr>
            <a:r>
              <a:rPr lang="it-IT" dirty="0"/>
              <a:t>Identificare possibili animali in sofferenza.  Apporto speciale di farina o isolamento in infermeria</a:t>
            </a:r>
          </a:p>
          <a:p>
            <a:pPr marL="285750" indent="-285750">
              <a:buFontTx/>
              <a:buChar char="-"/>
            </a:pPr>
            <a:r>
              <a:rPr lang="it-IT" dirty="0"/>
              <a:t>Spostamento più frequente contenitore fieno o del trogolo per evitare che l’animale stia nella mota.</a:t>
            </a:r>
          </a:p>
        </p:txBody>
      </p:sp>
      <p:sp>
        <p:nvSpPr>
          <p:cNvPr id="5" name="CasellaDiTesto 4">
            <a:extLst>
              <a:ext uri="{FF2B5EF4-FFF2-40B4-BE49-F238E27FC236}">
                <a16:creationId xmlns:a16="http://schemas.microsoft.com/office/drawing/2014/main" id="{36883201-5AAB-AAFD-D489-7E053315DAB9}"/>
              </a:ext>
            </a:extLst>
          </p:cNvPr>
          <p:cNvSpPr txBox="1"/>
          <p:nvPr/>
        </p:nvSpPr>
        <p:spPr>
          <a:xfrm>
            <a:off x="1794768" y="5663046"/>
            <a:ext cx="9463596" cy="369332"/>
          </a:xfrm>
          <a:prstGeom prst="rect">
            <a:avLst/>
          </a:prstGeom>
          <a:noFill/>
        </p:spPr>
        <p:txBody>
          <a:bodyPr wrap="square" rtlCol="0">
            <a:spAutoFit/>
          </a:bodyPr>
          <a:lstStyle/>
          <a:p>
            <a:r>
              <a:rPr lang="it-IT" b="1" dirty="0"/>
              <a:t>Conta   giornaliera degli animali  per controllo corrispondenza con base dati aziendale e BDN </a:t>
            </a:r>
          </a:p>
        </p:txBody>
      </p:sp>
      <p:sp>
        <p:nvSpPr>
          <p:cNvPr id="6" name="CasellaDiTesto 5">
            <a:extLst>
              <a:ext uri="{FF2B5EF4-FFF2-40B4-BE49-F238E27FC236}">
                <a16:creationId xmlns:a16="http://schemas.microsoft.com/office/drawing/2014/main" id="{FB372D75-8FCB-D6B4-5BE8-6DD036DDE602}"/>
              </a:ext>
            </a:extLst>
          </p:cNvPr>
          <p:cNvSpPr txBox="1"/>
          <p:nvPr/>
        </p:nvSpPr>
        <p:spPr>
          <a:xfrm>
            <a:off x="1811045" y="4056485"/>
            <a:ext cx="10031767" cy="1200329"/>
          </a:xfrm>
          <a:prstGeom prst="rect">
            <a:avLst/>
          </a:prstGeom>
          <a:noFill/>
        </p:spPr>
        <p:txBody>
          <a:bodyPr wrap="square" rtlCol="0">
            <a:spAutoFit/>
          </a:bodyPr>
          <a:lstStyle>
            <a:defPPr>
              <a:defRPr lang="it-IT"/>
            </a:defPPr>
          </a:lstStyle>
          <a:p>
            <a:r>
              <a:rPr lang="it-IT" dirty="0"/>
              <a:t> </a:t>
            </a:r>
            <a:r>
              <a:rPr lang="it-IT" b="1" dirty="0"/>
              <a:t>Animali in sofferenza: </a:t>
            </a:r>
          </a:p>
          <a:p>
            <a:r>
              <a:rPr lang="it-IT" dirty="0"/>
              <a:t>Nel caso di identificazione di animali in sofferenza grave informare il Veterinario. Il Veterinario identifica se il diagnostico è corretto e possibilmente rimediabile. Nel caso si imponga l’eutanasia il Veterinario procede secondo la norma vigente.</a:t>
            </a:r>
          </a:p>
        </p:txBody>
      </p:sp>
    </p:spTree>
    <p:extLst>
      <p:ext uri="{BB962C8B-B14F-4D97-AF65-F5344CB8AC3E}">
        <p14:creationId xmlns:p14="http://schemas.microsoft.com/office/powerpoint/2010/main" val="2668145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e 42">
            <a:extLst>
              <a:ext uri="{FF2B5EF4-FFF2-40B4-BE49-F238E27FC236}">
                <a16:creationId xmlns:a16="http://schemas.microsoft.com/office/drawing/2014/main" id="{DB3AEE01-2474-2F7B-8ED5-A509C2950ED4}"/>
              </a:ext>
            </a:extLst>
          </p:cNvPr>
          <p:cNvSpPr/>
          <p:nvPr/>
        </p:nvSpPr>
        <p:spPr>
          <a:xfrm>
            <a:off x="9993309" y="77347"/>
            <a:ext cx="260408" cy="2308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a:extLst>
              <a:ext uri="{FF2B5EF4-FFF2-40B4-BE49-F238E27FC236}">
                <a16:creationId xmlns:a16="http://schemas.microsoft.com/office/drawing/2014/main" id="{E3C5840A-FDCD-6724-E074-A977593CF262}"/>
              </a:ext>
            </a:extLst>
          </p:cNvPr>
          <p:cNvSpPr/>
          <p:nvPr/>
        </p:nvSpPr>
        <p:spPr>
          <a:xfrm>
            <a:off x="8079641" y="66682"/>
            <a:ext cx="260408" cy="2308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CasellaDiTesto 46">
            <a:extLst>
              <a:ext uri="{FF2B5EF4-FFF2-40B4-BE49-F238E27FC236}">
                <a16:creationId xmlns:a16="http://schemas.microsoft.com/office/drawing/2014/main" id="{B989E07F-8709-FA40-A95F-53B952F0CE39}"/>
              </a:ext>
            </a:extLst>
          </p:cNvPr>
          <p:cNvSpPr txBox="1"/>
          <p:nvPr/>
        </p:nvSpPr>
        <p:spPr>
          <a:xfrm flipH="1">
            <a:off x="5502004" y="-28414"/>
            <a:ext cx="2661970" cy="369332"/>
          </a:xfrm>
          <a:prstGeom prst="rect">
            <a:avLst/>
          </a:prstGeom>
          <a:noFill/>
        </p:spPr>
        <p:txBody>
          <a:bodyPr wrap="square" rtlCol="0">
            <a:spAutoFit/>
          </a:bodyPr>
          <a:lstStyle/>
          <a:p>
            <a:r>
              <a:rPr lang="it-IT" dirty="0"/>
              <a:t>Dispenser  esche topicide </a:t>
            </a:r>
          </a:p>
        </p:txBody>
      </p:sp>
      <p:sp>
        <p:nvSpPr>
          <p:cNvPr id="73" name="CasellaDiTesto 72">
            <a:extLst>
              <a:ext uri="{FF2B5EF4-FFF2-40B4-BE49-F238E27FC236}">
                <a16:creationId xmlns:a16="http://schemas.microsoft.com/office/drawing/2014/main" id="{46441FC7-DD04-9130-FCD7-DC3DF582F0CB}"/>
              </a:ext>
            </a:extLst>
          </p:cNvPr>
          <p:cNvSpPr txBox="1"/>
          <p:nvPr/>
        </p:nvSpPr>
        <p:spPr>
          <a:xfrm>
            <a:off x="3324156" y="6357445"/>
            <a:ext cx="4528676" cy="369332"/>
          </a:xfrm>
          <a:prstGeom prst="rect">
            <a:avLst/>
          </a:prstGeom>
          <a:noFill/>
        </p:spPr>
        <p:txBody>
          <a:bodyPr wrap="none" rtlCol="0">
            <a:spAutoFit/>
          </a:bodyPr>
          <a:lstStyle/>
          <a:p>
            <a:r>
              <a:rPr lang="it-IT" b="1" dirty="0"/>
              <a:t>Il punto di raccolta animali del centro azienda</a:t>
            </a:r>
          </a:p>
        </p:txBody>
      </p:sp>
      <p:grpSp>
        <p:nvGrpSpPr>
          <p:cNvPr id="12" name="Gruppo 11">
            <a:extLst>
              <a:ext uri="{FF2B5EF4-FFF2-40B4-BE49-F238E27FC236}">
                <a16:creationId xmlns:a16="http://schemas.microsoft.com/office/drawing/2014/main" id="{0E48BE38-A05C-D2E8-9D40-E0F95734C362}"/>
              </a:ext>
            </a:extLst>
          </p:cNvPr>
          <p:cNvGrpSpPr/>
          <p:nvPr/>
        </p:nvGrpSpPr>
        <p:grpSpPr>
          <a:xfrm>
            <a:off x="234804" y="91297"/>
            <a:ext cx="11814698" cy="6130778"/>
            <a:chOff x="234804" y="91297"/>
            <a:chExt cx="11814698" cy="6130778"/>
          </a:xfrm>
        </p:grpSpPr>
        <p:sp>
          <p:nvSpPr>
            <p:cNvPr id="2" name="Rettangolo 1">
              <a:extLst>
                <a:ext uri="{FF2B5EF4-FFF2-40B4-BE49-F238E27FC236}">
                  <a16:creationId xmlns:a16="http://schemas.microsoft.com/office/drawing/2014/main" id="{8DC74148-9B25-FF5F-E1C0-3F9CC5B244AA}"/>
                </a:ext>
              </a:extLst>
            </p:cNvPr>
            <p:cNvSpPr/>
            <p:nvPr/>
          </p:nvSpPr>
          <p:spPr>
            <a:xfrm>
              <a:off x="798990" y="1065322"/>
              <a:ext cx="10786369" cy="44832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62FB38FE-0726-29CD-5363-CE0267003074}"/>
                </a:ext>
              </a:extLst>
            </p:cNvPr>
            <p:cNvSpPr/>
            <p:nvPr/>
          </p:nvSpPr>
          <p:spPr>
            <a:xfrm>
              <a:off x="1543234" y="442119"/>
              <a:ext cx="9516862" cy="17400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diritto 4">
              <a:extLst>
                <a:ext uri="{FF2B5EF4-FFF2-40B4-BE49-F238E27FC236}">
                  <a16:creationId xmlns:a16="http://schemas.microsoft.com/office/drawing/2014/main" id="{FCF13BF1-D05D-BEAF-7387-ABD5A4985E20}"/>
                </a:ext>
              </a:extLst>
            </p:cNvPr>
            <p:cNvCxnSpPr>
              <a:cxnSpLocks/>
            </p:cNvCxnSpPr>
            <p:nvPr/>
          </p:nvCxnSpPr>
          <p:spPr>
            <a:xfrm>
              <a:off x="3790763" y="426130"/>
              <a:ext cx="0" cy="1731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D1DCBE58-1921-DC91-B856-D8BDF9505DAD}"/>
                </a:ext>
              </a:extLst>
            </p:cNvPr>
            <p:cNvCxnSpPr>
              <a:cxnSpLocks/>
            </p:cNvCxnSpPr>
            <p:nvPr/>
          </p:nvCxnSpPr>
          <p:spPr>
            <a:xfrm>
              <a:off x="5032156" y="387649"/>
              <a:ext cx="0" cy="1745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E60A5E02-2B28-C321-B312-C42C1BD4E3D1}"/>
                </a:ext>
              </a:extLst>
            </p:cNvPr>
            <p:cNvCxnSpPr>
              <a:cxnSpLocks/>
            </p:cNvCxnSpPr>
            <p:nvPr/>
          </p:nvCxnSpPr>
          <p:spPr>
            <a:xfrm>
              <a:off x="6201054" y="445365"/>
              <a:ext cx="0" cy="1769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5AFC63E0-CB28-7AE3-CB5D-F6BE389400AF}"/>
                </a:ext>
              </a:extLst>
            </p:cNvPr>
            <p:cNvCxnSpPr>
              <a:cxnSpLocks/>
            </p:cNvCxnSpPr>
            <p:nvPr/>
          </p:nvCxnSpPr>
          <p:spPr>
            <a:xfrm>
              <a:off x="2615957" y="1103803"/>
              <a:ext cx="0" cy="1053472"/>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7250BEE9-3C15-83FA-B663-05F41C8AA371}"/>
                </a:ext>
              </a:extLst>
            </p:cNvPr>
            <p:cNvCxnSpPr>
              <a:cxnSpLocks/>
            </p:cNvCxnSpPr>
            <p:nvPr/>
          </p:nvCxnSpPr>
          <p:spPr>
            <a:xfrm>
              <a:off x="7288569" y="426130"/>
              <a:ext cx="0" cy="1788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A9A31D31-55F8-E000-EDB8-E711AAB9E11A}"/>
                </a:ext>
              </a:extLst>
            </p:cNvPr>
            <p:cNvCxnSpPr>
              <a:cxnSpLocks/>
            </p:cNvCxnSpPr>
            <p:nvPr/>
          </p:nvCxnSpPr>
          <p:spPr>
            <a:xfrm>
              <a:off x="9663353" y="387649"/>
              <a:ext cx="0" cy="1788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E9EF11BB-936F-D281-5960-CE6EBFA480EE}"/>
                </a:ext>
              </a:extLst>
            </p:cNvPr>
            <p:cNvCxnSpPr>
              <a:cxnSpLocks/>
            </p:cNvCxnSpPr>
            <p:nvPr/>
          </p:nvCxnSpPr>
          <p:spPr>
            <a:xfrm>
              <a:off x="10314383" y="426130"/>
              <a:ext cx="0" cy="1774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B9EA4647-C2F4-3AEB-6D5A-BDA670457735}"/>
                </a:ext>
              </a:extLst>
            </p:cNvPr>
            <p:cNvCxnSpPr>
              <a:cxnSpLocks/>
            </p:cNvCxnSpPr>
            <p:nvPr/>
          </p:nvCxnSpPr>
          <p:spPr>
            <a:xfrm>
              <a:off x="6905351" y="411323"/>
              <a:ext cx="0" cy="1731145"/>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B0D57276-6759-C7E6-734C-72CB086A51C0}"/>
                </a:ext>
              </a:extLst>
            </p:cNvPr>
            <p:cNvCxnSpPr>
              <a:cxnSpLocks/>
            </p:cNvCxnSpPr>
            <p:nvPr/>
          </p:nvCxnSpPr>
          <p:spPr>
            <a:xfrm>
              <a:off x="4463995" y="1123038"/>
              <a:ext cx="0" cy="1053472"/>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88A7921A-A86F-9FB9-FF39-6B064697A1A8}"/>
                </a:ext>
              </a:extLst>
            </p:cNvPr>
            <p:cNvCxnSpPr>
              <a:cxnSpLocks/>
            </p:cNvCxnSpPr>
            <p:nvPr/>
          </p:nvCxnSpPr>
          <p:spPr>
            <a:xfrm>
              <a:off x="5672834" y="1123038"/>
              <a:ext cx="0" cy="1053472"/>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73ED353F-BC68-DD9D-DBD3-64F1BBF0BE15}"/>
                </a:ext>
              </a:extLst>
            </p:cNvPr>
            <p:cNvCxnSpPr>
              <a:cxnSpLocks/>
            </p:cNvCxnSpPr>
            <p:nvPr/>
          </p:nvCxnSpPr>
          <p:spPr>
            <a:xfrm>
              <a:off x="6613868" y="412800"/>
              <a:ext cx="0" cy="1731145"/>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8FBA43BC-BF98-90E5-2FB9-C6FFCA676E3D}"/>
                </a:ext>
              </a:extLst>
            </p:cNvPr>
            <p:cNvSpPr txBox="1"/>
            <p:nvPr/>
          </p:nvSpPr>
          <p:spPr>
            <a:xfrm>
              <a:off x="7839924" y="880656"/>
              <a:ext cx="184731" cy="369332"/>
            </a:xfrm>
            <a:prstGeom prst="rect">
              <a:avLst/>
            </a:prstGeom>
            <a:solidFill>
              <a:schemeClr val="bg1"/>
            </a:solidFill>
          </p:spPr>
          <p:txBody>
            <a:bodyPr wrap="none" rtlCol="0">
              <a:spAutoFit/>
            </a:bodyPr>
            <a:lstStyle/>
            <a:p>
              <a:endParaRPr lang="it-IT" dirty="0"/>
            </a:p>
          </p:txBody>
        </p:sp>
        <p:sp>
          <p:nvSpPr>
            <p:cNvPr id="28" name="CasellaDiTesto 27">
              <a:extLst>
                <a:ext uri="{FF2B5EF4-FFF2-40B4-BE49-F238E27FC236}">
                  <a16:creationId xmlns:a16="http://schemas.microsoft.com/office/drawing/2014/main" id="{093C8CA5-D168-30AA-24CE-155B7BF3FD3A}"/>
                </a:ext>
              </a:extLst>
            </p:cNvPr>
            <p:cNvSpPr txBox="1"/>
            <p:nvPr/>
          </p:nvSpPr>
          <p:spPr>
            <a:xfrm rot="3016062">
              <a:off x="4857364" y="1058048"/>
              <a:ext cx="1462260" cy="307777"/>
            </a:xfrm>
            <a:prstGeom prst="rect">
              <a:avLst/>
            </a:prstGeom>
            <a:solidFill>
              <a:schemeClr val="bg1"/>
            </a:solidFill>
          </p:spPr>
          <p:txBody>
            <a:bodyPr wrap="none" rtlCol="0">
              <a:spAutoFit/>
            </a:bodyPr>
            <a:lstStyle/>
            <a:p>
              <a:r>
                <a:rPr lang="it-IT" sz="1400" dirty="0"/>
                <a:t>I N F E R M E R I A</a:t>
              </a:r>
            </a:p>
          </p:txBody>
        </p:sp>
        <p:sp>
          <p:nvSpPr>
            <p:cNvPr id="29" name="CasellaDiTesto 28">
              <a:extLst>
                <a:ext uri="{FF2B5EF4-FFF2-40B4-BE49-F238E27FC236}">
                  <a16:creationId xmlns:a16="http://schemas.microsoft.com/office/drawing/2014/main" id="{70A7D16E-F0D8-2DDF-4A91-BEA0333AE023}"/>
                </a:ext>
              </a:extLst>
            </p:cNvPr>
            <p:cNvSpPr txBox="1"/>
            <p:nvPr/>
          </p:nvSpPr>
          <p:spPr>
            <a:xfrm rot="3087467">
              <a:off x="1803009" y="1207530"/>
              <a:ext cx="1460272" cy="307777"/>
            </a:xfrm>
            <a:prstGeom prst="rect">
              <a:avLst/>
            </a:prstGeom>
            <a:solidFill>
              <a:schemeClr val="bg1"/>
            </a:solidFill>
          </p:spPr>
          <p:txBody>
            <a:bodyPr wrap="none" rtlCol="0">
              <a:spAutoFit/>
            </a:bodyPr>
            <a:lstStyle/>
            <a:p>
              <a:r>
                <a:rPr lang="it-IT" sz="1400" dirty="0"/>
                <a:t>Vitelli in partenza</a:t>
              </a:r>
            </a:p>
          </p:txBody>
        </p:sp>
        <p:sp>
          <p:nvSpPr>
            <p:cNvPr id="30" name="CasellaDiTesto 29">
              <a:extLst>
                <a:ext uri="{FF2B5EF4-FFF2-40B4-BE49-F238E27FC236}">
                  <a16:creationId xmlns:a16="http://schemas.microsoft.com/office/drawing/2014/main" id="{D240202D-748E-0739-F0EC-18C653C40C3F}"/>
                </a:ext>
              </a:extLst>
            </p:cNvPr>
            <p:cNvSpPr txBox="1"/>
            <p:nvPr/>
          </p:nvSpPr>
          <p:spPr>
            <a:xfrm>
              <a:off x="8340049" y="1027270"/>
              <a:ext cx="755143" cy="369332"/>
            </a:xfrm>
            <a:prstGeom prst="rect">
              <a:avLst/>
            </a:prstGeom>
            <a:solidFill>
              <a:schemeClr val="bg1"/>
            </a:solidFill>
          </p:spPr>
          <p:txBody>
            <a:bodyPr wrap="none" rtlCol="0">
              <a:spAutoFit/>
            </a:bodyPr>
            <a:lstStyle/>
            <a:p>
              <a:r>
                <a:rPr lang="it-IT" dirty="0" err="1"/>
                <a:t>Alleve</a:t>
              </a:r>
              <a:endParaRPr lang="it-IT" dirty="0"/>
            </a:p>
          </p:txBody>
        </p:sp>
        <p:sp>
          <p:nvSpPr>
            <p:cNvPr id="31" name="CasellaDiTesto 30">
              <a:extLst>
                <a:ext uri="{FF2B5EF4-FFF2-40B4-BE49-F238E27FC236}">
                  <a16:creationId xmlns:a16="http://schemas.microsoft.com/office/drawing/2014/main" id="{2560262A-DE95-624E-FC60-F7397A8EAC16}"/>
                </a:ext>
              </a:extLst>
            </p:cNvPr>
            <p:cNvSpPr txBox="1"/>
            <p:nvPr/>
          </p:nvSpPr>
          <p:spPr>
            <a:xfrm rot="5400000">
              <a:off x="6038838" y="973854"/>
              <a:ext cx="1488498" cy="830997"/>
            </a:xfrm>
            <a:prstGeom prst="rect">
              <a:avLst/>
            </a:prstGeom>
            <a:solidFill>
              <a:schemeClr val="bg1"/>
            </a:solidFill>
          </p:spPr>
          <p:txBody>
            <a:bodyPr wrap="square" rtlCol="0">
              <a:spAutoFit/>
            </a:bodyPr>
            <a:lstStyle/>
            <a:p>
              <a:r>
                <a:rPr lang="it-IT" sz="1600" dirty="0"/>
                <a:t>Osservazione e </a:t>
              </a:r>
              <a:r>
                <a:rPr lang="it-IT" sz="1400" dirty="0"/>
                <a:t>Somministrazione</a:t>
              </a:r>
              <a:r>
                <a:rPr lang="it-IT" sz="1600" dirty="0"/>
                <a:t>  Medicinali</a:t>
              </a:r>
            </a:p>
          </p:txBody>
        </p:sp>
        <p:cxnSp>
          <p:nvCxnSpPr>
            <p:cNvPr id="32" name="Connettore diritto 31">
              <a:extLst>
                <a:ext uri="{FF2B5EF4-FFF2-40B4-BE49-F238E27FC236}">
                  <a16:creationId xmlns:a16="http://schemas.microsoft.com/office/drawing/2014/main" id="{2EAA3772-D1F6-0BC4-F2C2-4F09A3D26F20}"/>
                </a:ext>
              </a:extLst>
            </p:cNvPr>
            <p:cNvCxnSpPr>
              <a:cxnSpLocks/>
            </p:cNvCxnSpPr>
            <p:nvPr/>
          </p:nvCxnSpPr>
          <p:spPr>
            <a:xfrm>
              <a:off x="7955880" y="392098"/>
              <a:ext cx="0" cy="1788861"/>
            </a:xfrm>
            <a:prstGeom prst="line">
              <a:avLst/>
            </a:prstGeom>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0E2D9D06-8375-70AD-EA01-E259BB720675}"/>
                </a:ext>
              </a:extLst>
            </p:cNvPr>
            <p:cNvSpPr txBox="1"/>
            <p:nvPr/>
          </p:nvSpPr>
          <p:spPr>
            <a:xfrm>
              <a:off x="7382101" y="999194"/>
              <a:ext cx="526426" cy="369332"/>
            </a:xfrm>
            <a:prstGeom prst="rect">
              <a:avLst/>
            </a:prstGeom>
            <a:solidFill>
              <a:schemeClr val="bg1"/>
            </a:solidFill>
          </p:spPr>
          <p:txBody>
            <a:bodyPr wrap="none" rtlCol="0">
              <a:spAutoFit/>
            </a:bodyPr>
            <a:lstStyle/>
            <a:p>
              <a:r>
                <a:rPr lang="it-IT" dirty="0"/>
                <a:t>Box</a:t>
              </a:r>
            </a:p>
          </p:txBody>
        </p:sp>
        <p:sp>
          <p:nvSpPr>
            <p:cNvPr id="34" name="CasellaDiTesto 33">
              <a:extLst>
                <a:ext uri="{FF2B5EF4-FFF2-40B4-BE49-F238E27FC236}">
                  <a16:creationId xmlns:a16="http://schemas.microsoft.com/office/drawing/2014/main" id="{1555663A-C236-8EB9-654C-9D02C27F3744}"/>
                </a:ext>
              </a:extLst>
            </p:cNvPr>
            <p:cNvSpPr txBox="1"/>
            <p:nvPr/>
          </p:nvSpPr>
          <p:spPr>
            <a:xfrm>
              <a:off x="9691780" y="1009553"/>
              <a:ext cx="526426" cy="369332"/>
            </a:xfrm>
            <a:prstGeom prst="rect">
              <a:avLst/>
            </a:prstGeom>
            <a:solidFill>
              <a:schemeClr val="bg1"/>
            </a:solidFill>
          </p:spPr>
          <p:txBody>
            <a:bodyPr wrap="none" rtlCol="0">
              <a:spAutoFit/>
            </a:bodyPr>
            <a:lstStyle/>
            <a:p>
              <a:r>
                <a:rPr lang="it-IT" dirty="0"/>
                <a:t>Box</a:t>
              </a:r>
            </a:p>
          </p:txBody>
        </p:sp>
        <p:sp>
          <p:nvSpPr>
            <p:cNvPr id="35" name="CasellaDiTesto 34">
              <a:extLst>
                <a:ext uri="{FF2B5EF4-FFF2-40B4-BE49-F238E27FC236}">
                  <a16:creationId xmlns:a16="http://schemas.microsoft.com/office/drawing/2014/main" id="{F3F43829-5D2A-88D4-03D9-EBA77758B053}"/>
                </a:ext>
              </a:extLst>
            </p:cNvPr>
            <p:cNvSpPr txBox="1"/>
            <p:nvPr/>
          </p:nvSpPr>
          <p:spPr>
            <a:xfrm>
              <a:off x="10367963" y="1019910"/>
              <a:ext cx="526426" cy="369332"/>
            </a:xfrm>
            <a:prstGeom prst="rect">
              <a:avLst/>
            </a:prstGeom>
            <a:solidFill>
              <a:schemeClr val="bg1"/>
            </a:solidFill>
          </p:spPr>
          <p:txBody>
            <a:bodyPr wrap="none" rtlCol="0">
              <a:spAutoFit/>
            </a:bodyPr>
            <a:lstStyle/>
            <a:p>
              <a:r>
                <a:rPr lang="it-IT" dirty="0"/>
                <a:t>Box</a:t>
              </a:r>
            </a:p>
          </p:txBody>
        </p:sp>
        <p:sp>
          <p:nvSpPr>
            <p:cNvPr id="36" name="Rettangolo 35">
              <a:extLst>
                <a:ext uri="{FF2B5EF4-FFF2-40B4-BE49-F238E27FC236}">
                  <a16:creationId xmlns:a16="http://schemas.microsoft.com/office/drawing/2014/main" id="{12486AFB-02F3-B87C-7B07-593208978F59}"/>
                </a:ext>
              </a:extLst>
            </p:cNvPr>
            <p:cNvSpPr/>
            <p:nvPr/>
          </p:nvSpPr>
          <p:spPr>
            <a:xfrm>
              <a:off x="1082837" y="408365"/>
              <a:ext cx="10182686" cy="184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23DEF3C6-5255-A8B1-75FE-93BE44847A46}"/>
                </a:ext>
              </a:extLst>
            </p:cNvPr>
            <p:cNvSpPr txBox="1"/>
            <p:nvPr/>
          </p:nvSpPr>
          <p:spPr>
            <a:xfrm rot="5400000">
              <a:off x="11151980" y="1589529"/>
              <a:ext cx="1425711" cy="369332"/>
            </a:xfrm>
            <a:prstGeom prst="rect">
              <a:avLst/>
            </a:prstGeom>
            <a:noFill/>
          </p:spPr>
          <p:txBody>
            <a:bodyPr wrap="none" rtlCol="0">
              <a:spAutoFit/>
            </a:bodyPr>
            <a:lstStyle/>
            <a:p>
              <a:r>
                <a:rPr lang="it-IT" dirty="0"/>
                <a:t>abbeveratoio</a:t>
              </a:r>
            </a:p>
          </p:txBody>
        </p:sp>
        <p:sp>
          <p:nvSpPr>
            <p:cNvPr id="38" name="CasellaDiTesto 37">
              <a:extLst>
                <a:ext uri="{FF2B5EF4-FFF2-40B4-BE49-F238E27FC236}">
                  <a16:creationId xmlns:a16="http://schemas.microsoft.com/office/drawing/2014/main" id="{DBE05B22-BB6A-EC12-6689-ED944D8E95D5}"/>
                </a:ext>
              </a:extLst>
            </p:cNvPr>
            <p:cNvSpPr txBox="1"/>
            <p:nvPr/>
          </p:nvSpPr>
          <p:spPr>
            <a:xfrm rot="16200000">
              <a:off x="-293386" y="1679360"/>
              <a:ext cx="1425711" cy="369332"/>
            </a:xfrm>
            <a:prstGeom prst="rect">
              <a:avLst/>
            </a:prstGeom>
            <a:noFill/>
          </p:spPr>
          <p:txBody>
            <a:bodyPr wrap="none" rtlCol="0">
              <a:spAutoFit/>
            </a:bodyPr>
            <a:lstStyle/>
            <a:p>
              <a:r>
                <a:rPr lang="it-IT" dirty="0"/>
                <a:t>abbeveratoio</a:t>
              </a:r>
            </a:p>
          </p:txBody>
        </p:sp>
        <p:sp>
          <p:nvSpPr>
            <p:cNvPr id="41" name="Freccia curva 40">
              <a:extLst>
                <a:ext uri="{FF2B5EF4-FFF2-40B4-BE49-F238E27FC236}">
                  <a16:creationId xmlns:a16="http://schemas.microsoft.com/office/drawing/2014/main" id="{58F0FBF9-75F2-A463-A146-3629FC3D838A}"/>
                </a:ext>
              </a:extLst>
            </p:cNvPr>
            <p:cNvSpPr/>
            <p:nvPr/>
          </p:nvSpPr>
          <p:spPr>
            <a:xfrm>
              <a:off x="355671" y="411323"/>
              <a:ext cx="480670" cy="73984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2" name="Freccia curva 41">
              <a:extLst>
                <a:ext uri="{FF2B5EF4-FFF2-40B4-BE49-F238E27FC236}">
                  <a16:creationId xmlns:a16="http://schemas.microsoft.com/office/drawing/2014/main" id="{AADA93D6-EE3B-1EFA-CF3E-A0C21FF63194}"/>
                </a:ext>
              </a:extLst>
            </p:cNvPr>
            <p:cNvSpPr/>
            <p:nvPr/>
          </p:nvSpPr>
          <p:spPr>
            <a:xfrm flipH="1">
              <a:off x="11442971" y="353121"/>
              <a:ext cx="470730" cy="705089"/>
            </a:xfrm>
            <a:prstGeom prst="bentArrow">
              <a:avLst>
                <a:gd name="adj1" fmla="val 28772"/>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5" name="Ovale 44">
              <a:extLst>
                <a:ext uri="{FF2B5EF4-FFF2-40B4-BE49-F238E27FC236}">
                  <a16:creationId xmlns:a16="http://schemas.microsoft.com/office/drawing/2014/main" id="{C5C40F2A-D5DA-A4C1-A27B-5BCFA63AEA89}"/>
                </a:ext>
              </a:extLst>
            </p:cNvPr>
            <p:cNvSpPr/>
            <p:nvPr/>
          </p:nvSpPr>
          <p:spPr>
            <a:xfrm>
              <a:off x="4872604" y="91297"/>
              <a:ext cx="260408" cy="2308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4EB8F7DF-452C-3655-703B-6B0005BCD689}"/>
                </a:ext>
              </a:extLst>
            </p:cNvPr>
            <p:cNvSpPr/>
            <p:nvPr/>
          </p:nvSpPr>
          <p:spPr>
            <a:xfrm>
              <a:off x="2485753" y="111632"/>
              <a:ext cx="260408" cy="2308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Smile 47">
              <a:extLst>
                <a:ext uri="{FF2B5EF4-FFF2-40B4-BE49-F238E27FC236}">
                  <a16:creationId xmlns:a16="http://schemas.microsoft.com/office/drawing/2014/main" id="{9EB4788A-88C7-84F6-BD68-CC55BDA0B9F5}"/>
                </a:ext>
              </a:extLst>
            </p:cNvPr>
            <p:cNvSpPr/>
            <p:nvPr/>
          </p:nvSpPr>
          <p:spPr>
            <a:xfrm>
              <a:off x="2735830" y="2014355"/>
              <a:ext cx="328474" cy="310719"/>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Smile 48">
              <a:extLst>
                <a:ext uri="{FF2B5EF4-FFF2-40B4-BE49-F238E27FC236}">
                  <a16:creationId xmlns:a16="http://schemas.microsoft.com/office/drawing/2014/main" id="{265052A3-A2D4-6497-C61A-EF70E27CD15C}"/>
                </a:ext>
              </a:extLst>
            </p:cNvPr>
            <p:cNvSpPr/>
            <p:nvPr/>
          </p:nvSpPr>
          <p:spPr>
            <a:xfrm>
              <a:off x="4859077" y="2033585"/>
              <a:ext cx="328474" cy="310719"/>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Smile 49">
              <a:extLst>
                <a:ext uri="{FF2B5EF4-FFF2-40B4-BE49-F238E27FC236}">
                  <a16:creationId xmlns:a16="http://schemas.microsoft.com/office/drawing/2014/main" id="{072DF4C0-39F2-99FB-3A95-36B564345CAA}"/>
                </a:ext>
              </a:extLst>
            </p:cNvPr>
            <p:cNvSpPr/>
            <p:nvPr/>
          </p:nvSpPr>
          <p:spPr>
            <a:xfrm>
              <a:off x="7220545" y="2033590"/>
              <a:ext cx="328474" cy="310719"/>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Smile 50">
              <a:extLst>
                <a:ext uri="{FF2B5EF4-FFF2-40B4-BE49-F238E27FC236}">
                  <a16:creationId xmlns:a16="http://schemas.microsoft.com/office/drawing/2014/main" id="{BE3E6796-90B8-72EB-00C2-BDE9410C98F5}"/>
                </a:ext>
              </a:extLst>
            </p:cNvPr>
            <p:cNvSpPr/>
            <p:nvPr/>
          </p:nvSpPr>
          <p:spPr>
            <a:xfrm>
              <a:off x="9618998" y="2025573"/>
              <a:ext cx="328474" cy="310719"/>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CasellaDiTesto 51">
              <a:extLst>
                <a:ext uri="{FF2B5EF4-FFF2-40B4-BE49-F238E27FC236}">
                  <a16:creationId xmlns:a16="http://schemas.microsoft.com/office/drawing/2014/main" id="{881A9BDC-E156-6B6F-BB27-743691F5781B}"/>
                </a:ext>
              </a:extLst>
            </p:cNvPr>
            <p:cNvSpPr txBox="1"/>
            <p:nvPr/>
          </p:nvSpPr>
          <p:spPr>
            <a:xfrm>
              <a:off x="3827713" y="2319464"/>
              <a:ext cx="5743880" cy="369332"/>
            </a:xfrm>
            <a:prstGeom prst="rect">
              <a:avLst/>
            </a:prstGeom>
            <a:noFill/>
          </p:spPr>
          <p:txBody>
            <a:bodyPr wrap="none" rtlCol="0">
              <a:spAutoFit/>
            </a:bodyPr>
            <a:lstStyle/>
            <a:p>
              <a:r>
                <a:rPr lang="it-IT" dirty="0">
                  <a:highlight>
                    <a:srgbClr val="FFFF00"/>
                  </a:highlight>
                </a:rPr>
                <a:t>L u c i   n o t </a:t>
              </a:r>
              <a:r>
                <a:rPr lang="it-IT" dirty="0" err="1">
                  <a:highlight>
                    <a:srgbClr val="FFFF00"/>
                  </a:highlight>
                </a:rPr>
                <a:t>t</a:t>
              </a:r>
              <a:r>
                <a:rPr lang="it-IT" dirty="0">
                  <a:highlight>
                    <a:srgbClr val="FFFF00"/>
                  </a:highlight>
                </a:rPr>
                <a:t> u r n e  a d  a c </a:t>
              </a:r>
              <a:r>
                <a:rPr lang="it-IT" dirty="0" err="1">
                  <a:highlight>
                    <a:srgbClr val="FFFF00"/>
                  </a:highlight>
                </a:rPr>
                <a:t>c</a:t>
              </a:r>
              <a:r>
                <a:rPr lang="it-IT" dirty="0">
                  <a:highlight>
                    <a:srgbClr val="FFFF00"/>
                  </a:highlight>
                </a:rPr>
                <a:t> e n s i o n e  a u t o m a t i c a </a:t>
              </a:r>
            </a:p>
          </p:txBody>
        </p:sp>
        <p:cxnSp>
          <p:nvCxnSpPr>
            <p:cNvPr id="55" name="Connettore 2 54">
              <a:extLst>
                <a:ext uri="{FF2B5EF4-FFF2-40B4-BE49-F238E27FC236}">
                  <a16:creationId xmlns:a16="http://schemas.microsoft.com/office/drawing/2014/main" id="{5C7CE6D4-9819-D1E3-FAD6-31DAF19770C1}"/>
                </a:ext>
              </a:extLst>
            </p:cNvPr>
            <p:cNvCxnSpPr>
              <a:cxnSpLocks/>
            </p:cNvCxnSpPr>
            <p:nvPr/>
          </p:nvCxnSpPr>
          <p:spPr>
            <a:xfrm>
              <a:off x="1242370" y="500698"/>
              <a:ext cx="0" cy="15136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CasellaDiTesto 52">
              <a:extLst>
                <a:ext uri="{FF2B5EF4-FFF2-40B4-BE49-F238E27FC236}">
                  <a16:creationId xmlns:a16="http://schemas.microsoft.com/office/drawing/2014/main" id="{D880B250-5EB2-677F-5BE8-DE6926A3E82B}"/>
                </a:ext>
              </a:extLst>
            </p:cNvPr>
            <p:cNvSpPr txBox="1"/>
            <p:nvPr/>
          </p:nvSpPr>
          <p:spPr>
            <a:xfrm rot="5400000">
              <a:off x="914396" y="1067540"/>
              <a:ext cx="655949" cy="369332"/>
            </a:xfrm>
            <a:prstGeom prst="rect">
              <a:avLst/>
            </a:prstGeom>
            <a:solidFill>
              <a:schemeClr val="bg1"/>
            </a:solidFill>
            <a:ln>
              <a:solidFill>
                <a:schemeClr val="bg1"/>
              </a:solidFill>
            </a:ln>
          </p:spPr>
          <p:txBody>
            <a:bodyPr wrap="none" rtlCol="0">
              <a:spAutoFit/>
            </a:bodyPr>
            <a:lstStyle/>
            <a:p>
              <a:r>
                <a:rPr lang="it-IT" dirty="0"/>
                <a:t>20 m</a:t>
              </a:r>
            </a:p>
          </p:txBody>
        </p:sp>
        <p:sp>
          <p:nvSpPr>
            <p:cNvPr id="57" name="CasellaDiTesto 56">
              <a:extLst>
                <a:ext uri="{FF2B5EF4-FFF2-40B4-BE49-F238E27FC236}">
                  <a16:creationId xmlns:a16="http://schemas.microsoft.com/office/drawing/2014/main" id="{7E8AD1E2-87F6-1B22-4703-68FAB0ADB7BE}"/>
                </a:ext>
              </a:extLst>
            </p:cNvPr>
            <p:cNvSpPr txBox="1"/>
            <p:nvPr/>
          </p:nvSpPr>
          <p:spPr>
            <a:xfrm>
              <a:off x="3098862" y="3076087"/>
              <a:ext cx="7951640" cy="1384995"/>
            </a:xfrm>
            <a:prstGeom prst="rect">
              <a:avLst/>
            </a:prstGeom>
            <a:noFill/>
          </p:spPr>
          <p:txBody>
            <a:bodyPr wrap="square" rtlCol="0">
              <a:spAutoFit/>
            </a:bodyPr>
            <a:lstStyle/>
            <a:p>
              <a:endParaRPr lang="it-IT" sz="1400" dirty="0"/>
            </a:p>
            <a:p>
              <a:endParaRPr lang="it-IT" sz="1400" dirty="0"/>
            </a:p>
            <a:p>
              <a:r>
                <a:rPr lang="it-IT" sz="1400" dirty="0"/>
                <a:t>L’accesso a questa zona è:</a:t>
              </a:r>
            </a:p>
            <a:p>
              <a:pPr marL="285750" indent="-285750">
                <a:buFontTx/>
                <a:buChar char="-"/>
              </a:pPr>
              <a:r>
                <a:rPr lang="it-IT" sz="1400" dirty="0"/>
                <a:t>Limitato a personale autorizzato e provvisto – nel caso di esterni- di stivali monouso e camice</a:t>
              </a:r>
            </a:p>
            <a:p>
              <a:pPr marL="285750" indent="-285750">
                <a:buFontTx/>
                <a:buChar char="-"/>
              </a:pPr>
              <a:r>
                <a:rPr lang="it-IT" sz="1400" dirty="0"/>
                <a:t>Limitato a veicoli esterni disinfettati o per i quali si procede alla disinfezione delle ruote</a:t>
              </a:r>
            </a:p>
            <a:p>
              <a:pPr marL="285750" indent="-285750">
                <a:buFontTx/>
                <a:buChar char="-"/>
              </a:pPr>
              <a:r>
                <a:rPr lang="it-IT" sz="1400" dirty="0"/>
                <a:t>Parcheggio esterno (Veterinario, tecnico, …) e locale esterno per cambio abiti</a:t>
              </a:r>
            </a:p>
          </p:txBody>
        </p:sp>
        <p:sp>
          <p:nvSpPr>
            <p:cNvPr id="58" name="Rettangolo 57">
              <a:extLst>
                <a:ext uri="{FF2B5EF4-FFF2-40B4-BE49-F238E27FC236}">
                  <a16:creationId xmlns:a16="http://schemas.microsoft.com/office/drawing/2014/main" id="{FFD76B8A-6A39-C69A-DA0B-6A932D161604}"/>
                </a:ext>
              </a:extLst>
            </p:cNvPr>
            <p:cNvSpPr/>
            <p:nvPr/>
          </p:nvSpPr>
          <p:spPr>
            <a:xfrm>
              <a:off x="830067" y="2344304"/>
              <a:ext cx="590693" cy="122451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CasellaDiTesto 58">
              <a:extLst>
                <a:ext uri="{FF2B5EF4-FFF2-40B4-BE49-F238E27FC236}">
                  <a16:creationId xmlns:a16="http://schemas.microsoft.com/office/drawing/2014/main" id="{DC3A70D1-6C28-2DDA-1ECE-8E01F935354C}"/>
                </a:ext>
              </a:extLst>
            </p:cNvPr>
            <p:cNvSpPr txBox="1"/>
            <p:nvPr/>
          </p:nvSpPr>
          <p:spPr>
            <a:xfrm rot="16200000">
              <a:off x="733077" y="2842018"/>
              <a:ext cx="899605" cy="369332"/>
            </a:xfrm>
            <a:prstGeom prst="rect">
              <a:avLst/>
            </a:prstGeom>
            <a:noFill/>
          </p:spPr>
          <p:txBody>
            <a:bodyPr wrap="none" rtlCol="0">
              <a:spAutoFit/>
            </a:bodyPr>
            <a:lstStyle/>
            <a:p>
              <a:r>
                <a:rPr lang="it-IT" dirty="0">
                  <a:solidFill>
                    <a:srgbClr val="FFFF00"/>
                  </a:solidFill>
                </a:rPr>
                <a:t>Camion</a:t>
              </a:r>
            </a:p>
          </p:txBody>
        </p:sp>
        <p:grpSp>
          <p:nvGrpSpPr>
            <p:cNvPr id="68" name="Gruppo 67">
              <a:extLst>
                <a:ext uri="{FF2B5EF4-FFF2-40B4-BE49-F238E27FC236}">
                  <a16:creationId xmlns:a16="http://schemas.microsoft.com/office/drawing/2014/main" id="{D0450D09-C771-3D04-3429-D4F662CCF52D}"/>
                </a:ext>
              </a:extLst>
            </p:cNvPr>
            <p:cNvGrpSpPr/>
            <p:nvPr/>
          </p:nvGrpSpPr>
          <p:grpSpPr>
            <a:xfrm rot="3143152">
              <a:off x="2560809" y="2000971"/>
              <a:ext cx="655949" cy="1327682"/>
              <a:chOff x="1066796" y="3806757"/>
              <a:chExt cx="655949" cy="1327682"/>
            </a:xfrm>
          </p:grpSpPr>
          <p:cxnSp>
            <p:nvCxnSpPr>
              <p:cNvPr id="60" name="Connettore 2 59">
                <a:extLst>
                  <a:ext uri="{FF2B5EF4-FFF2-40B4-BE49-F238E27FC236}">
                    <a16:creationId xmlns:a16="http://schemas.microsoft.com/office/drawing/2014/main" id="{DD3A4C24-524B-60AB-BDD1-B32DB49A0C04}"/>
                  </a:ext>
                </a:extLst>
              </p:cNvPr>
              <p:cNvCxnSpPr>
                <a:cxnSpLocks/>
              </p:cNvCxnSpPr>
              <p:nvPr/>
            </p:nvCxnSpPr>
            <p:spPr>
              <a:xfrm flipV="1">
                <a:off x="1411046" y="3806757"/>
                <a:ext cx="0" cy="13276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CasellaDiTesto 60">
                <a:extLst>
                  <a:ext uri="{FF2B5EF4-FFF2-40B4-BE49-F238E27FC236}">
                    <a16:creationId xmlns:a16="http://schemas.microsoft.com/office/drawing/2014/main" id="{8A03122E-0336-630D-58E5-F7B0AC2FFA8C}"/>
                  </a:ext>
                </a:extLst>
              </p:cNvPr>
              <p:cNvSpPr txBox="1"/>
              <p:nvPr/>
            </p:nvSpPr>
            <p:spPr>
              <a:xfrm>
                <a:off x="1066796" y="4291620"/>
                <a:ext cx="655949" cy="369332"/>
              </a:xfrm>
              <a:prstGeom prst="rect">
                <a:avLst/>
              </a:prstGeom>
              <a:solidFill>
                <a:schemeClr val="bg1"/>
              </a:solidFill>
              <a:ln>
                <a:solidFill>
                  <a:schemeClr val="bg1"/>
                </a:solidFill>
              </a:ln>
            </p:spPr>
            <p:txBody>
              <a:bodyPr wrap="none" rtlCol="0">
                <a:spAutoFit/>
              </a:bodyPr>
              <a:lstStyle/>
              <a:p>
                <a:r>
                  <a:rPr lang="it-IT" dirty="0"/>
                  <a:t>20 m</a:t>
                </a:r>
              </a:p>
            </p:txBody>
          </p:sp>
        </p:grpSp>
        <p:sp>
          <p:nvSpPr>
            <p:cNvPr id="70" name="CasellaDiTesto 69">
              <a:extLst>
                <a:ext uri="{FF2B5EF4-FFF2-40B4-BE49-F238E27FC236}">
                  <a16:creationId xmlns:a16="http://schemas.microsoft.com/office/drawing/2014/main" id="{AF412810-34C2-44B8-05DF-95DD99845175}"/>
                </a:ext>
              </a:extLst>
            </p:cNvPr>
            <p:cNvSpPr txBox="1"/>
            <p:nvPr/>
          </p:nvSpPr>
          <p:spPr>
            <a:xfrm rot="19058281">
              <a:off x="2010455" y="2858431"/>
              <a:ext cx="2176814" cy="369332"/>
            </a:xfrm>
            <a:prstGeom prst="rect">
              <a:avLst/>
            </a:prstGeom>
            <a:noFill/>
          </p:spPr>
          <p:txBody>
            <a:bodyPr wrap="none" rtlCol="0">
              <a:spAutoFit/>
            </a:bodyPr>
            <a:lstStyle/>
            <a:p>
              <a:r>
                <a:rPr lang="it-IT" dirty="0"/>
                <a:t>Zona di rispetto 20 m</a:t>
              </a:r>
            </a:p>
          </p:txBody>
        </p:sp>
        <p:sp>
          <p:nvSpPr>
            <p:cNvPr id="71" name="Rettangolo 70">
              <a:extLst>
                <a:ext uri="{FF2B5EF4-FFF2-40B4-BE49-F238E27FC236}">
                  <a16:creationId xmlns:a16="http://schemas.microsoft.com/office/drawing/2014/main" id="{0AC12339-CA58-FA7E-87AB-9A9B58EF7064}"/>
                </a:ext>
              </a:extLst>
            </p:cNvPr>
            <p:cNvSpPr/>
            <p:nvPr/>
          </p:nvSpPr>
          <p:spPr>
            <a:xfrm>
              <a:off x="1695635" y="5291091"/>
              <a:ext cx="2201662" cy="50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CasellaDiTesto 71">
              <a:extLst>
                <a:ext uri="{FF2B5EF4-FFF2-40B4-BE49-F238E27FC236}">
                  <a16:creationId xmlns:a16="http://schemas.microsoft.com/office/drawing/2014/main" id="{FDFAC959-2C85-D444-13C3-ED4C0E3D78B6}"/>
                </a:ext>
              </a:extLst>
            </p:cNvPr>
            <p:cNvSpPr txBox="1"/>
            <p:nvPr/>
          </p:nvSpPr>
          <p:spPr>
            <a:xfrm>
              <a:off x="1627503" y="5187207"/>
              <a:ext cx="2542427" cy="369332"/>
            </a:xfrm>
            <a:prstGeom prst="rect">
              <a:avLst/>
            </a:prstGeom>
            <a:noFill/>
          </p:spPr>
          <p:txBody>
            <a:bodyPr wrap="none" rtlCol="0">
              <a:spAutoFit/>
            </a:bodyPr>
            <a:lstStyle/>
            <a:p>
              <a:r>
                <a:rPr lang="it-IT" dirty="0"/>
                <a:t>Un solo accesso alla zona</a:t>
              </a:r>
            </a:p>
          </p:txBody>
        </p:sp>
        <p:sp>
          <p:nvSpPr>
            <p:cNvPr id="4" name="Ovale 3">
              <a:extLst>
                <a:ext uri="{FF2B5EF4-FFF2-40B4-BE49-F238E27FC236}">
                  <a16:creationId xmlns:a16="http://schemas.microsoft.com/office/drawing/2014/main" id="{32AE6814-4427-C1AE-FFB6-865DB2DB36FB}"/>
                </a:ext>
              </a:extLst>
            </p:cNvPr>
            <p:cNvSpPr/>
            <p:nvPr/>
          </p:nvSpPr>
          <p:spPr>
            <a:xfrm>
              <a:off x="651982" y="5878493"/>
              <a:ext cx="260408" cy="2308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ADEA3A07-714F-DF20-609D-5D2721A20D15}"/>
                </a:ext>
              </a:extLst>
            </p:cNvPr>
            <p:cNvSpPr txBox="1"/>
            <p:nvPr/>
          </p:nvSpPr>
          <p:spPr>
            <a:xfrm>
              <a:off x="912390" y="5852743"/>
              <a:ext cx="10672969" cy="369332"/>
            </a:xfrm>
            <a:prstGeom prst="rect">
              <a:avLst/>
            </a:prstGeom>
            <a:noFill/>
          </p:spPr>
          <p:txBody>
            <a:bodyPr wrap="square" rtlCol="0">
              <a:spAutoFit/>
            </a:bodyPr>
            <a:lstStyle/>
            <a:p>
              <a:r>
                <a:rPr lang="it-IT" dirty="0"/>
                <a:t>Un dispenser di esche topicide si trova anche nel magazzino  delle farine. Controllo quindicinale dei dispenser. </a:t>
              </a:r>
            </a:p>
          </p:txBody>
        </p:sp>
      </p:grpSp>
    </p:spTree>
    <p:extLst>
      <p:ext uri="{BB962C8B-B14F-4D97-AF65-F5344CB8AC3E}">
        <p14:creationId xmlns:p14="http://schemas.microsoft.com/office/powerpoint/2010/main" val="146575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testo, erba, segnale, esterni&#10;&#10;Descrizione generata automaticamente">
            <a:extLst>
              <a:ext uri="{FF2B5EF4-FFF2-40B4-BE49-F238E27FC236}">
                <a16:creationId xmlns:a16="http://schemas.microsoft.com/office/drawing/2014/main" id="{27CD9327-EDF3-9BB6-86F1-3ECA3399AB48}"/>
              </a:ext>
            </a:extLst>
          </p:cNvPr>
          <p:cNvPicPr>
            <a:picLocks noChangeAspect="1"/>
          </p:cNvPicPr>
          <p:nvPr/>
        </p:nvPicPr>
        <p:blipFill rotWithShape="1">
          <a:blip r:embed="rId2"/>
          <a:srcRect r="2204"/>
          <a:stretch/>
        </p:blipFill>
        <p:spPr>
          <a:xfrm>
            <a:off x="20" y="1282"/>
            <a:ext cx="12191980" cy="6856718"/>
          </a:xfrm>
          <a:prstGeom prst="rect">
            <a:avLst/>
          </a:prstGeom>
        </p:spPr>
      </p:pic>
    </p:spTree>
    <p:extLst>
      <p:ext uri="{BB962C8B-B14F-4D97-AF65-F5344CB8AC3E}">
        <p14:creationId xmlns:p14="http://schemas.microsoft.com/office/powerpoint/2010/main" val="243424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4D44196-49C7-E9A2-FF3C-53609DEFACFE}"/>
              </a:ext>
            </a:extLst>
          </p:cNvPr>
          <p:cNvSpPr txBox="1"/>
          <p:nvPr/>
        </p:nvSpPr>
        <p:spPr>
          <a:xfrm>
            <a:off x="798990" y="1612958"/>
            <a:ext cx="10839635" cy="4462760"/>
          </a:xfrm>
          <a:prstGeom prst="rect">
            <a:avLst/>
          </a:prstGeom>
          <a:noFill/>
        </p:spPr>
        <p:txBody>
          <a:bodyPr wrap="square" rtlCol="0">
            <a:spAutoFit/>
          </a:bodyPr>
          <a:lstStyle/>
          <a:p>
            <a:r>
              <a:rPr lang="it-IT" dirty="0"/>
              <a:t>- Corso Aloisi de Larderel .  Titolare - Ha seguito il  corso </a:t>
            </a:r>
            <a:r>
              <a:rPr lang="it-IT" dirty="0" err="1"/>
              <a:t>Classy</a:t>
            </a:r>
            <a:r>
              <a:rPr lang="it-IT" dirty="0"/>
              <a:t> Farm  e condiviso quanto imparato con il personale.</a:t>
            </a:r>
          </a:p>
          <a:p>
            <a:pPr marL="285750" indent="-285750">
              <a:buFontTx/>
              <a:buChar char="-"/>
            </a:pPr>
            <a:r>
              <a:rPr lang="it-IT" dirty="0"/>
              <a:t>Ismael </a:t>
            </a:r>
            <a:r>
              <a:rPr lang="it-IT" dirty="0" err="1"/>
              <a:t>Esati</a:t>
            </a:r>
            <a:r>
              <a:rPr lang="it-IT" dirty="0"/>
              <a:t> – addetto al bestiame   (+10 anni di  esperienza in allevamento)</a:t>
            </a:r>
          </a:p>
          <a:p>
            <a:r>
              <a:rPr lang="it-IT" sz="3200" b="1" dirty="0"/>
              <a:t>					+</a:t>
            </a:r>
            <a:r>
              <a:rPr lang="it-IT" dirty="0"/>
              <a:t> </a:t>
            </a:r>
          </a:p>
          <a:p>
            <a:r>
              <a:rPr lang="it-IT" dirty="0"/>
              <a:t>4 operai agricoli, anch’essi familiari da più di dieci anni con l’allevamento e che contribuiscono quando necessario alla sua gestione (principalmente movimento, supporto ai trattamenti del veterinario e cattura bestiame).</a:t>
            </a:r>
          </a:p>
          <a:p>
            <a:endParaRPr lang="it-IT" dirty="0"/>
          </a:p>
          <a:p>
            <a:r>
              <a:rPr lang="it-IT" dirty="0"/>
              <a:t> In media 30 anni di esperienza con le procedure di allevamento che è stato iniziato 50 anni fa. L’azienda viene gestita con una certa frugalità, ma nel rispetto normativo di quanto sia essenziale alla qualità ed al benessere degli operai e degli animali.</a:t>
            </a:r>
          </a:p>
          <a:p>
            <a:endParaRPr lang="it-IT" dirty="0"/>
          </a:p>
          <a:p>
            <a:r>
              <a:rPr lang="it-IT" dirty="0"/>
              <a:t>L’alimentazione viene curata dal Dottor Massimo Culicchi specialista in nutrizione bovini.</a:t>
            </a:r>
          </a:p>
          <a:p>
            <a:endParaRPr lang="it-IT" dirty="0"/>
          </a:p>
          <a:p>
            <a:r>
              <a:rPr lang="it-IT" dirty="0"/>
              <a:t>La salute e benessere animale viene seguita da tutti con l’aiuto dal Dottor Cristiano Baroni  Veterinario.</a:t>
            </a:r>
          </a:p>
          <a:p>
            <a:endParaRPr lang="it-IT" dirty="0"/>
          </a:p>
          <a:p>
            <a:r>
              <a:rPr lang="it-IT" dirty="0"/>
              <a:t>ASL di referenza   Volterra: Dottor Cecconi e Dottoressa Cellesi</a:t>
            </a:r>
          </a:p>
        </p:txBody>
      </p:sp>
      <p:sp>
        <p:nvSpPr>
          <p:cNvPr id="5" name="CasellaDiTesto 4">
            <a:extLst>
              <a:ext uri="{FF2B5EF4-FFF2-40B4-BE49-F238E27FC236}">
                <a16:creationId xmlns:a16="http://schemas.microsoft.com/office/drawing/2014/main" id="{A4A475E8-C736-A33A-C535-8D9C5809BDAA}"/>
              </a:ext>
            </a:extLst>
          </p:cNvPr>
          <p:cNvSpPr txBox="1"/>
          <p:nvPr/>
        </p:nvSpPr>
        <p:spPr>
          <a:xfrm>
            <a:off x="3728622" y="1047565"/>
            <a:ext cx="2641172" cy="369332"/>
          </a:xfrm>
          <a:prstGeom prst="rect">
            <a:avLst/>
          </a:prstGeom>
          <a:noFill/>
        </p:spPr>
        <p:txBody>
          <a:bodyPr wrap="none" rtlCol="0">
            <a:spAutoFit/>
          </a:bodyPr>
          <a:lstStyle/>
          <a:p>
            <a:r>
              <a:rPr lang="it-IT" b="1" dirty="0"/>
              <a:t>La squadra  di Vecchienna</a:t>
            </a:r>
          </a:p>
        </p:txBody>
      </p:sp>
    </p:spTree>
    <p:extLst>
      <p:ext uri="{BB962C8B-B14F-4D97-AF65-F5344CB8AC3E}">
        <p14:creationId xmlns:p14="http://schemas.microsoft.com/office/powerpoint/2010/main" val="1679323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FE57485-6E37-25F9-B14C-01B21CFA5728}"/>
              </a:ext>
            </a:extLst>
          </p:cNvPr>
          <p:cNvSpPr txBox="1"/>
          <p:nvPr/>
        </p:nvSpPr>
        <p:spPr>
          <a:xfrm>
            <a:off x="3958820" y="63292"/>
            <a:ext cx="2869119" cy="646331"/>
          </a:xfrm>
          <a:prstGeom prst="rect">
            <a:avLst/>
          </a:prstGeom>
          <a:noFill/>
        </p:spPr>
        <p:txBody>
          <a:bodyPr wrap="none" rtlCol="0">
            <a:spAutoFit/>
          </a:bodyPr>
          <a:lstStyle/>
          <a:p>
            <a:pPr algn="ctr"/>
            <a:r>
              <a:rPr lang="it-IT" dirty="0"/>
              <a:t>Azienda Agricola Vecchienna</a:t>
            </a:r>
          </a:p>
          <a:p>
            <a:pPr algn="ctr"/>
            <a:r>
              <a:rPr lang="it-IT" dirty="0"/>
              <a:t>Caratteristiche</a:t>
            </a:r>
          </a:p>
        </p:txBody>
      </p:sp>
      <p:sp>
        <p:nvSpPr>
          <p:cNvPr id="3" name="CasellaDiTesto 2">
            <a:extLst>
              <a:ext uri="{FF2B5EF4-FFF2-40B4-BE49-F238E27FC236}">
                <a16:creationId xmlns:a16="http://schemas.microsoft.com/office/drawing/2014/main" id="{A696A0F7-05C8-AFF3-EFAB-C1F199358A0A}"/>
              </a:ext>
            </a:extLst>
          </p:cNvPr>
          <p:cNvSpPr txBox="1"/>
          <p:nvPr/>
        </p:nvSpPr>
        <p:spPr>
          <a:xfrm>
            <a:off x="168676" y="512860"/>
            <a:ext cx="11727402" cy="62818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dirty="0"/>
              <a:t>Circa 230 fattrici divise in 6 branchi, ciascuno con il suo toro continuamente presente eccetto per periodi di riposo.</a:t>
            </a:r>
          </a:p>
          <a:p>
            <a:pPr marL="285750" indent="-285750">
              <a:lnSpc>
                <a:spcPct val="150000"/>
              </a:lnSpc>
              <a:buFont typeface="Arial" panose="020B0604020202020204" pitchFamily="34" charset="0"/>
              <a:buChar char="•"/>
            </a:pPr>
            <a:r>
              <a:rPr lang="it-IT" dirty="0"/>
              <a:t>Ogni branco ha una estensione di circa 30 ha  con riparo nel bosco</a:t>
            </a:r>
          </a:p>
          <a:p>
            <a:pPr marL="285750" indent="-285750">
              <a:lnSpc>
                <a:spcPct val="150000"/>
              </a:lnSpc>
              <a:buFont typeface="Arial" panose="020B0604020202020204" pitchFamily="34" charset="0"/>
              <a:buChar char="•"/>
            </a:pPr>
            <a:r>
              <a:rPr lang="it-IT" dirty="0"/>
              <a:t>Gli animali vengono nutriti con fieno e fasciato  prodotto in azienda  sulla base di graminacee e leguminose.  Farine integrative vengono somministrate ai vitelli od anche alle vacche nel caso di inverno rigido o particolarmente piovoso. Fieno ed acqua  sono in self service. Quando possibile il bestiame si nutre direttamente al pascolo con accessoriamente fieno o paglia per favorire il rumine.</a:t>
            </a:r>
          </a:p>
          <a:p>
            <a:pPr marL="285750" indent="-285750">
              <a:lnSpc>
                <a:spcPct val="150000"/>
              </a:lnSpc>
              <a:buFont typeface="Arial" panose="020B0604020202020204" pitchFamily="34" charset="0"/>
              <a:buChar char="•"/>
            </a:pPr>
            <a:r>
              <a:rPr lang="it-IT" dirty="0"/>
              <a:t>1 addetto specializzato ispeziona ed alimenta giornalmente il bestiame coadiuvato quando necessario da altri 4 operai.</a:t>
            </a:r>
          </a:p>
          <a:p>
            <a:pPr marL="285750" indent="-285750">
              <a:lnSpc>
                <a:spcPct val="150000"/>
              </a:lnSpc>
              <a:buFont typeface="Arial" panose="020B0604020202020204" pitchFamily="34" charset="0"/>
              <a:buChar char="•"/>
            </a:pPr>
            <a:r>
              <a:rPr lang="it-IT" dirty="0"/>
              <a:t>Le vacche vengono regolarmente visitate dal veterinario per quanto riguardai test di gravidanza ed a questa occasione il bestiame viene esaminato singolarmente e riceve eventuali trattamenti di profilassi (</a:t>
            </a:r>
            <a:r>
              <a:rPr lang="it-IT" dirty="0" err="1"/>
              <a:t>sverminamento</a:t>
            </a:r>
            <a:r>
              <a:rPr lang="it-IT" dirty="0"/>
              <a:t>, prodotto pour-on insetticida. 2 </a:t>
            </a:r>
            <a:r>
              <a:rPr lang="it-IT" dirty="0" err="1"/>
              <a:t>corral</a:t>
            </a:r>
            <a:r>
              <a:rPr lang="it-IT" dirty="0"/>
              <a:t> permettono di gestire in sicurezza questi eventi.</a:t>
            </a:r>
          </a:p>
          <a:p>
            <a:pPr marL="285750" indent="-285750">
              <a:lnSpc>
                <a:spcPct val="150000"/>
              </a:lnSpc>
              <a:buFont typeface="Arial" panose="020B0604020202020204" pitchFamily="34" charset="0"/>
              <a:buChar char="•"/>
            </a:pPr>
            <a:r>
              <a:rPr lang="it-IT" dirty="0"/>
              <a:t>Una stalla aperta su diversi box serve a raggruppare vitelli  per ispezione e spedizione, due box come  infermeria ed ispezione ravvicinata. Questo posto è illuminato a bassa intensità ed è protetto contro eventuali roditori con dispenser di esche ratticide..</a:t>
            </a:r>
          </a:p>
          <a:p>
            <a:pPr marL="285750" indent="-285750">
              <a:lnSpc>
                <a:spcPct val="150000"/>
              </a:lnSpc>
              <a:buFont typeface="Arial" panose="020B0604020202020204" pitchFamily="34" charset="0"/>
              <a:buChar char="•"/>
            </a:pPr>
            <a:r>
              <a:rPr lang="it-IT" dirty="0"/>
              <a:t>Parametri di fertilità e decesso vengono regolarmente analizzati.</a:t>
            </a:r>
          </a:p>
          <a:p>
            <a:pPr marL="285750" indent="-285750">
              <a:lnSpc>
                <a:spcPct val="150000"/>
              </a:lnSpc>
              <a:buFont typeface="Arial" panose="020B0604020202020204" pitchFamily="34" charset="0"/>
              <a:buChar char="•"/>
            </a:pPr>
            <a:r>
              <a:rPr lang="it-IT" dirty="0"/>
              <a:t>L’azienda è biologica tanto per le colture del foraggio che per l’allevamento.</a:t>
            </a:r>
          </a:p>
        </p:txBody>
      </p:sp>
    </p:spTree>
    <p:extLst>
      <p:ext uri="{BB962C8B-B14F-4D97-AF65-F5344CB8AC3E}">
        <p14:creationId xmlns:p14="http://schemas.microsoft.com/office/powerpoint/2010/main" val="2409164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a:extLst>
              <a:ext uri="{FF2B5EF4-FFF2-40B4-BE49-F238E27FC236}">
                <a16:creationId xmlns:a16="http://schemas.microsoft.com/office/drawing/2014/main" id="{0AA1427C-CC7F-4AC7-2743-D16BE4A3771D}"/>
              </a:ext>
            </a:extLst>
          </p:cNvPr>
          <p:cNvGrpSpPr/>
          <p:nvPr/>
        </p:nvGrpSpPr>
        <p:grpSpPr>
          <a:xfrm>
            <a:off x="2297230" y="26634"/>
            <a:ext cx="7508760" cy="6858000"/>
            <a:chOff x="2341620" y="0"/>
            <a:chExt cx="7508760" cy="6858000"/>
          </a:xfrm>
        </p:grpSpPr>
        <p:pic>
          <p:nvPicPr>
            <p:cNvPr id="3" name="Immagine 2">
              <a:extLst>
                <a:ext uri="{FF2B5EF4-FFF2-40B4-BE49-F238E27FC236}">
                  <a16:creationId xmlns:a16="http://schemas.microsoft.com/office/drawing/2014/main" id="{3C485E76-2976-7CAF-2784-909EF7B5804F}"/>
                </a:ext>
              </a:extLst>
            </p:cNvPr>
            <p:cNvPicPr>
              <a:picLocks noChangeAspect="1"/>
            </p:cNvPicPr>
            <p:nvPr/>
          </p:nvPicPr>
          <p:blipFill>
            <a:blip r:embed="rId2"/>
            <a:stretch>
              <a:fillRect/>
            </a:stretch>
          </p:blipFill>
          <p:spPr>
            <a:xfrm>
              <a:off x="2341620" y="0"/>
              <a:ext cx="7508760" cy="6858000"/>
            </a:xfrm>
            <a:prstGeom prst="rect">
              <a:avLst/>
            </a:prstGeom>
          </p:spPr>
        </p:pic>
        <p:sp>
          <p:nvSpPr>
            <p:cNvPr id="4" name="CasellaDiTesto 3">
              <a:extLst>
                <a:ext uri="{FF2B5EF4-FFF2-40B4-BE49-F238E27FC236}">
                  <a16:creationId xmlns:a16="http://schemas.microsoft.com/office/drawing/2014/main" id="{480BD788-7CBE-7E5D-0957-DE6DC576BA61}"/>
                </a:ext>
              </a:extLst>
            </p:cNvPr>
            <p:cNvSpPr txBox="1"/>
            <p:nvPr/>
          </p:nvSpPr>
          <p:spPr>
            <a:xfrm rot="5400000">
              <a:off x="8617039" y="5998284"/>
              <a:ext cx="1206870" cy="461665"/>
            </a:xfrm>
            <a:prstGeom prst="rect">
              <a:avLst/>
            </a:prstGeom>
            <a:noFill/>
          </p:spPr>
          <p:txBody>
            <a:bodyPr wrap="square" rtlCol="0">
              <a:spAutoFit/>
            </a:bodyPr>
            <a:lstStyle/>
            <a:p>
              <a:r>
                <a:rPr lang="it-IT" sz="1200" dirty="0">
                  <a:solidFill>
                    <a:srgbClr val="FFFF00"/>
                  </a:solidFill>
                  <a:highlight>
                    <a:srgbClr val="0000FF"/>
                  </a:highlight>
                </a:rPr>
                <a:t>Deposito Fieno/Fasciato</a:t>
              </a:r>
            </a:p>
          </p:txBody>
        </p:sp>
        <p:sp>
          <p:nvSpPr>
            <p:cNvPr id="5" name="CasellaDiTesto 4">
              <a:extLst>
                <a:ext uri="{FF2B5EF4-FFF2-40B4-BE49-F238E27FC236}">
                  <a16:creationId xmlns:a16="http://schemas.microsoft.com/office/drawing/2014/main" id="{491AC021-E10C-CF18-3702-A02361E95104}"/>
                </a:ext>
              </a:extLst>
            </p:cNvPr>
            <p:cNvSpPr txBox="1"/>
            <p:nvPr/>
          </p:nvSpPr>
          <p:spPr>
            <a:xfrm>
              <a:off x="3553047" y="820987"/>
              <a:ext cx="1206870" cy="461665"/>
            </a:xfrm>
            <a:prstGeom prst="rect">
              <a:avLst/>
            </a:prstGeom>
            <a:noFill/>
          </p:spPr>
          <p:txBody>
            <a:bodyPr wrap="square" rtlCol="0">
              <a:spAutoFit/>
            </a:bodyPr>
            <a:lstStyle/>
            <a:p>
              <a:r>
                <a:rPr lang="it-IT" sz="1200" dirty="0">
                  <a:solidFill>
                    <a:srgbClr val="FFFF00"/>
                  </a:solidFill>
                  <a:highlight>
                    <a:srgbClr val="0000FF"/>
                  </a:highlight>
                </a:rPr>
                <a:t>Deposito Fieno/Fasciato</a:t>
              </a:r>
            </a:p>
          </p:txBody>
        </p:sp>
        <p:sp>
          <p:nvSpPr>
            <p:cNvPr id="6" name="CasellaDiTesto 5">
              <a:extLst>
                <a:ext uri="{FF2B5EF4-FFF2-40B4-BE49-F238E27FC236}">
                  <a16:creationId xmlns:a16="http://schemas.microsoft.com/office/drawing/2014/main" id="{B3C2C4E6-64AD-BA42-A5B4-FC4FD912C912}"/>
                </a:ext>
              </a:extLst>
            </p:cNvPr>
            <p:cNvSpPr txBox="1"/>
            <p:nvPr/>
          </p:nvSpPr>
          <p:spPr>
            <a:xfrm>
              <a:off x="3561925" y="1815285"/>
              <a:ext cx="1206870" cy="461665"/>
            </a:xfrm>
            <a:prstGeom prst="rect">
              <a:avLst/>
            </a:prstGeom>
            <a:noFill/>
          </p:spPr>
          <p:txBody>
            <a:bodyPr wrap="square" rtlCol="0">
              <a:spAutoFit/>
            </a:bodyPr>
            <a:lstStyle/>
            <a:p>
              <a:r>
                <a:rPr lang="it-IT" sz="1200" dirty="0">
                  <a:solidFill>
                    <a:srgbClr val="FFFF00"/>
                  </a:solidFill>
                  <a:highlight>
                    <a:srgbClr val="0000FF"/>
                  </a:highlight>
                </a:rPr>
                <a:t>Deposito Fieno/Fasciato</a:t>
              </a:r>
            </a:p>
          </p:txBody>
        </p:sp>
        <p:sp>
          <p:nvSpPr>
            <p:cNvPr id="8" name="CasellaDiTesto 7">
              <a:extLst>
                <a:ext uri="{FF2B5EF4-FFF2-40B4-BE49-F238E27FC236}">
                  <a16:creationId xmlns:a16="http://schemas.microsoft.com/office/drawing/2014/main" id="{2FD4B0DC-0B23-96D3-E715-0A62596DEB44}"/>
                </a:ext>
              </a:extLst>
            </p:cNvPr>
            <p:cNvSpPr txBox="1"/>
            <p:nvPr/>
          </p:nvSpPr>
          <p:spPr>
            <a:xfrm>
              <a:off x="6096000" y="5660328"/>
              <a:ext cx="671250" cy="276999"/>
            </a:xfrm>
            <a:prstGeom prst="rect">
              <a:avLst/>
            </a:prstGeom>
            <a:noFill/>
          </p:spPr>
          <p:txBody>
            <a:bodyPr wrap="square" rtlCol="0">
              <a:spAutoFit/>
            </a:bodyPr>
            <a:lstStyle/>
            <a:p>
              <a:r>
                <a:rPr lang="it-IT" sz="1200" dirty="0">
                  <a:solidFill>
                    <a:srgbClr val="FFFF00"/>
                  </a:solidFill>
                  <a:highlight>
                    <a:srgbClr val="0000FF"/>
                  </a:highlight>
                </a:rPr>
                <a:t>Corral</a:t>
              </a:r>
            </a:p>
          </p:txBody>
        </p:sp>
        <p:sp>
          <p:nvSpPr>
            <p:cNvPr id="9" name="CasellaDiTesto 8">
              <a:extLst>
                <a:ext uri="{FF2B5EF4-FFF2-40B4-BE49-F238E27FC236}">
                  <a16:creationId xmlns:a16="http://schemas.microsoft.com/office/drawing/2014/main" id="{BD6DF12C-832A-5021-59DF-E21396C227BA}"/>
                </a:ext>
              </a:extLst>
            </p:cNvPr>
            <p:cNvSpPr txBox="1"/>
            <p:nvPr/>
          </p:nvSpPr>
          <p:spPr>
            <a:xfrm>
              <a:off x="4433170" y="2276950"/>
              <a:ext cx="671250" cy="276999"/>
            </a:xfrm>
            <a:prstGeom prst="rect">
              <a:avLst/>
            </a:prstGeom>
            <a:noFill/>
          </p:spPr>
          <p:txBody>
            <a:bodyPr wrap="square" rtlCol="0">
              <a:spAutoFit/>
            </a:bodyPr>
            <a:lstStyle/>
            <a:p>
              <a:r>
                <a:rPr lang="it-IT" sz="1200" dirty="0">
                  <a:solidFill>
                    <a:srgbClr val="FFFF00"/>
                  </a:solidFill>
                  <a:highlight>
                    <a:srgbClr val="0000FF"/>
                  </a:highlight>
                </a:rPr>
                <a:t>Corral</a:t>
              </a:r>
            </a:p>
          </p:txBody>
        </p:sp>
        <p:sp>
          <p:nvSpPr>
            <p:cNvPr id="10" name="CasellaDiTesto 9">
              <a:extLst>
                <a:ext uri="{FF2B5EF4-FFF2-40B4-BE49-F238E27FC236}">
                  <a16:creationId xmlns:a16="http://schemas.microsoft.com/office/drawing/2014/main" id="{BA919C90-16E3-0604-B02A-1B501B60EB92}"/>
                </a:ext>
              </a:extLst>
            </p:cNvPr>
            <p:cNvSpPr txBox="1"/>
            <p:nvPr/>
          </p:nvSpPr>
          <p:spPr>
            <a:xfrm>
              <a:off x="8216776" y="6024424"/>
              <a:ext cx="671250" cy="276999"/>
            </a:xfrm>
            <a:prstGeom prst="rect">
              <a:avLst/>
            </a:prstGeom>
            <a:noFill/>
          </p:spPr>
          <p:txBody>
            <a:bodyPr wrap="square" rtlCol="0">
              <a:spAutoFit/>
            </a:bodyPr>
            <a:lstStyle/>
            <a:p>
              <a:r>
                <a:rPr lang="it-IT" sz="1200" dirty="0">
                  <a:solidFill>
                    <a:srgbClr val="FFFF00"/>
                  </a:solidFill>
                  <a:highlight>
                    <a:srgbClr val="0000FF"/>
                  </a:highlight>
                </a:rPr>
                <a:t>Corral</a:t>
              </a:r>
            </a:p>
          </p:txBody>
        </p:sp>
        <p:sp>
          <p:nvSpPr>
            <p:cNvPr id="11" name="CasellaDiTesto 10">
              <a:extLst>
                <a:ext uri="{FF2B5EF4-FFF2-40B4-BE49-F238E27FC236}">
                  <a16:creationId xmlns:a16="http://schemas.microsoft.com/office/drawing/2014/main" id="{58CDD28E-A136-7AD7-DAE5-7AD06450B9EC}"/>
                </a:ext>
              </a:extLst>
            </p:cNvPr>
            <p:cNvSpPr txBox="1"/>
            <p:nvPr/>
          </p:nvSpPr>
          <p:spPr>
            <a:xfrm>
              <a:off x="7888066" y="5873899"/>
              <a:ext cx="1017854" cy="276999"/>
            </a:xfrm>
            <a:prstGeom prst="rect">
              <a:avLst/>
            </a:prstGeom>
            <a:noFill/>
          </p:spPr>
          <p:txBody>
            <a:bodyPr wrap="square" rtlCol="0">
              <a:spAutoFit/>
            </a:bodyPr>
            <a:lstStyle/>
            <a:p>
              <a:pPr algn="ctr"/>
              <a:r>
                <a:rPr lang="it-IT" sz="1200" dirty="0">
                  <a:solidFill>
                    <a:srgbClr val="FFFF00"/>
                  </a:solidFill>
                  <a:highlight>
                    <a:srgbClr val="0000FF"/>
                  </a:highlight>
                </a:rPr>
                <a:t>Infermeria</a:t>
              </a:r>
            </a:p>
          </p:txBody>
        </p:sp>
        <p:sp>
          <p:nvSpPr>
            <p:cNvPr id="12" name="CasellaDiTesto 11">
              <a:extLst>
                <a:ext uri="{FF2B5EF4-FFF2-40B4-BE49-F238E27FC236}">
                  <a16:creationId xmlns:a16="http://schemas.microsoft.com/office/drawing/2014/main" id="{7D8AC439-31F0-6D9C-C6C0-358623A3EAD6}"/>
                </a:ext>
              </a:extLst>
            </p:cNvPr>
            <p:cNvSpPr txBox="1"/>
            <p:nvPr/>
          </p:nvSpPr>
          <p:spPr>
            <a:xfrm>
              <a:off x="6918979" y="6212526"/>
              <a:ext cx="1038687" cy="461665"/>
            </a:xfrm>
            <a:prstGeom prst="rect">
              <a:avLst/>
            </a:prstGeom>
            <a:noFill/>
          </p:spPr>
          <p:txBody>
            <a:bodyPr wrap="square" rtlCol="0">
              <a:spAutoFit/>
            </a:bodyPr>
            <a:lstStyle/>
            <a:p>
              <a:r>
                <a:rPr lang="it-IT" sz="1200" dirty="0">
                  <a:solidFill>
                    <a:srgbClr val="FFFF00"/>
                  </a:solidFill>
                  <a:highlight>
                    <a:srgbClr val="0000FF"/>
                  </a:highlight>
                </a:rPr>
                <a:t>Centro Aziendale</a:t>
              </a:r>
            </a:p>
          </p:txBody>
        </p:sp>
        <p:grpSp>
          <p:nvGrpSpPr>
            <p:cNvPr id="15" name="Gruppo 14">
              <a:extLst>
                <a:ext uri="{FF2B5EF4-FFF2-40B4-BE49-F238E27FC236}">
                  <a16:creationId xmlns:a16="http://schemas.microsoft.com/office/drawing/2014/main" id="{1920F6D7-2EF6-2CD4-97DF-DD5E944D473C}"/>
                </a:ext>
              </a:extLst>
            </p:cNvPr>
            <p:cNvGrpSpPr/>
            <p:nvPr/>
          </p:nvGrpSpPr>
          <p:grpSpPr>
            <a:xfrm>
              <a:off x="6558561" y="1279832"/>
              <a:ext cx="612559" cy="1518233"/>
              <a:chOff x="88777" y="1447060"/>
              <a:chExt cx="612559" cy="1518233"/>
            </a:xfrm>
          </p:grpSpPr>
          <p:sp>
            <p:nvSpPr>
              <p:cNvPr id="13" name="Ovale 12">
                <a:extLst>
                  <a:ext uri="{FF2B5EF4-FFF2-40B4-BE49-F238E27FC236}">
                    <a16:creationId xmlns:a16="http://schemas.microsoft.com/office/drawing/2014/main" id="{1D556DF7-E29F-05E8-C7A3-D13EFBE78F47}"/>
                  </a:ext>
                </a:extLst>
              </p:cNvPr>
              <p:cNvSpPr/>
              <p:nvPr/>
            </p:nvSpPr>
            <p:spPr>
              <a:xfrm>
                <a:off x="88777" y="1447060"/>
                <a:ext cx="612559" cy="14736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8BA234DE-CDCB-236E-A97E-C8A06AB2123D}"/>
                  </a:ext>
                </a:extLst>
              </p:cNvPr>
              <p:cNvSpPr txBox="1"/>
              <p:nvPr/>
            </p:nvSpPr>
            <p:spPr>
              <a:xfrm rot="5400000">
                <a:off x="-328472" y="2052960"/>
                <a:ext cx="1455335" cy="369332"/>
              </a:xfrm>
              <a:prstGeom prst="rect">
                <a:avLst/>
              </a:prstGeom>
              <a:noFill/>
            </p:spPr>
            <p:txBody>
              <a:bodyPr wrap="none" rtlCol="0">
                <a:spAutoFit/>
              </a:bodyPr>
              <a:lstStyle/>
              <a:p>
                <a:r>
                  <a:rPr lang="it-IT" dirty="0">
                    <a:solidFill>
                      <a:srgbClr val="FFFF00"/>
                    </a:solidFill>
                  </a:rPr>
                  <a:t>Boschi Riparo</a:t>
                </a:r>
              </a:p>
            </p:txBody>
          </p:sp>
        </p:grpSp>
        <p:grpSp>
          <p:nvGrpSpPr>
            <p:cNvPr id="16" name="Gruppo 15">
              <a:extLst>
                <a:ext uri="{FF2B5EF4-FFF2-40B4-BE49-F238E27FC236}">
                  <a16:creationId xmlns:a16="http://schemas.microsoft.com/office/drawing/2014/main" id="{D4E1BF59-37E0-133E-2389-8315675C9B7D}"/>
                </a:ext>
              </a:extLst>
            </p:cNvPr>
            <p:cNvGrpSpPr/>
            <p:nvPr/>
          </p:nvGrpSpPr>
          <p:grpSpPr>
            <a:xfrm>
              <a:off x="8584154" y="3261034"/>
              <a:ext cx="612559" cy="1518233"/>
              <a:chOff x="88777" y="1447060"/>
              <a:chExt cx="612559" cy="1518233"/>
            </a:xfrm>
          </p:grpSpPr>
          <p:sp>
            <p:nvSpPr>
              <p:cNvPr id="17" name="Ovale 16">
                <a:extLst>
                  <a:ext uri="{FF2B5EF4-FFF2-40B4-BE49-F238E27FC236}">
                    <a16:creationId xmlns:a16="http://schemas.microsoft.com/office/drawing/2014/main" id="{53F0D996-046B-593A-3E7A-9ACB0C611A45}"/>
                  </a:ext>
                </a:extLst>
              </p:cNvPr>
              <p:cNvSpPr/>
              <p:nvPr/>
            </p:nvSpPr>
            <p:spPr>
              <a:xfrm>
                <a:off x="88777" y="1447060"/>
                <a:ext cx="612559" cy="14736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816F55D7-7112-E7DC-A317-96CD1B9E8E78}"/>
                  </a:ext>
                </a:extLst>
              </p:cNvPr>
              <p:cNvSpPr txBox="1"/>
              <p:nvPr/>
            </p:nvSpPr>
            <p:spPr>
              <a:xfrm rot="5400000">
                <a:off x="-328472" y="2052960"/>
                <a:ext cx="1455335" cy="369332"/>
              </a:xfrm>
              <a:prstGeom prst="rect">
                <a:avLst/>
              </a:prstGeom>
              <a:noFill/>
            </p:spPr>
            <p:txBody>
              <a:bodyPr wrap="none" rtlCol="0">
                <a:spAutoFit/>
              </a:bodyPr>
              <a:lstStyle/>
              <a:p>
                <a:r>
                  <a:rPr lang="it-IT" dirty="0">
                    <a:solidFill>
                      <a:srgbClr val="FFFF00"/>
                    </a:solidFill>
                  </a:rPr>
                  <a:t>Boschi Riparo</a:t>
                </a:r>
              </a:p>
            </p:txBody>
          </p:sp>
        </p:grpSp>
        <p:grpSp>
          <p:nvGrpSpPr>
            <p:cNvPr id="19" name="Gruppo 18">
              <a:extLst>
                <a:ext uri="{FF2B5EF4-FFF2-40B4-BE49-F238E27FC236}">
                  <a16:creationId xmlns:a16="http://schemas.microsoft.com/office/drawing/2014/main" id="{4E163E09-1198-45E3-97C0-8BFD7DB6F59F}"/>
                </a:ext>
              </a:extLst>
            </p:cNvPr>
            <p:cNvGrpSpPr/>
            <p:nvPr/>
          </p:nvGrpSpPr>
          <p:grpSpPr>
            <a:xfrm rot="16200000">
              <a:off x="6284837" y="-245649"/>
              <a:ext cx="612559" cy="1518233"/>
              <a:chOff x="88777" y="1447060"/>
              <a:chExt cx="612559" cy="1518233"/>
            </a:xfrm>
          </p:grpSpPr>
          <p:sp>
            <p:nvSpPr>
              <p:cNvPr id="20" name="Ovale 19">
                <a:extLst>
                  <a:ext uri="{FF2B5EF4-FFF2-40B4-BE49-F238E27FC236}">
                    <a16:creationId xmlns:a16="http://schemas.microsoft.com/office/drawing/2014/main" id="{6C89E55C-F8F2-A75A-5A03-3B63C8B1E461}"/>
                  </a:ext>
                </a:extLst>
              </p:cNvPr>
              <p:cNvSpPr/>
              <p:nvPr/>
            </p:nvSpPr>
            <p:spPr>
              <a:xfrm>
                <a:off x="88777" y="1447060"/>
                <a:ext cx="612559" cy="14736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49149DB6-BBA9-E1F2-2997-18A979BE7A0E}"/>
                  </a:ext>
                </a:extLst>
              </p:cNvPr>
              <p:cNvSpPr txBox="1"/>
              <p:nvPr/>
            </p:nvSpPr>
            <p:spPr>
              <a:xfrm rot="5400000">
                <a:off x="-328472" y="2052960"/>
                <a:ext cx="1455335" cy="369332"/>
              </a:xfrm>
              <a:prstGeom prst="rect">
                <a:avLst/>
              </a:prstGeom>
              <a:noFill/>
            </p:spPr>
            <p:txBody>
              <a:bodyPr wrap="none" rtlCol="0">
                <a:spAutoFit/>
              </a:bodyPr>
              <a:lstStyle/>
              <a:p>
                <a:r>
                  <a:rPr lang="it-IT" dirty="0">
                    <a:solidFill>
                      <a:srgbClr val="FFFF00"/>
                    </a:solidFill>
                  </a:rPr>
                  <a:t>Boschi Riparo</a:t>
                </a:r>
              </a:p>
            </p:txBody>
          </p:sp>
        </p:grpSp>
        <p:sp>
          <p:nvSpPr>
            <p:cNvPr id="22" name="CasellaDiTesto 21">
              <a:extLst>
                <a:ext uri="{FF2B5EF4-FFF2-40B4-BE49-F238E27FC236}">
                  <a16:creationId xmlns:a16="http://schemas.microsoft.com/office/drawing/2014/main" id="{2A851BC3-4556-2208-C0F1-53AC72F868B2}"/>
                </a:ext>
              </a:extLst>
            </p:cNvPr>
            <p:cNvSpPr txBox="1"/>
            <p:nvPr/>
          </p:nvSpPr>
          <p:spPr>
            <a:xfrm rot="5400000">
              <a:off x="3089434" y="3484311"/>
              <a:ext cx="5432834" cy="369332"/>
            </a:xfrm>
            <a:prstGeom prst="rect">
              <a:avLst/>
            </a:prstGeom>
            <a:noFill/>
          </p:spPr>
          <p:txBody>
            <a:bodyPr wrap="none" rtlCol="0">
              <a:spAutoFit/>
            </a:bodyPr>
            <a:lstStyle/>
            <a:p>
              <a:r>
                <a:rPr lang="it-IT" dirty="0">
                  <a:solidFill>
                    <a:srgbClr val="FFFF00"/>
                  </a:solidFill>
                  <a:highlight>
                    <a:srgbClr val="0000FF"/>
                  </a:highlight>
                </a:rPr>
                <a:t>Il resto dell’azienda  è composto da erbai e prati pascolo</a:t>
              </a:r>
            </a:p>
          </p:txBody>
        </p:sp>
      </p:grpSp>
      <p:sp>
        <p:nvSpPr>
          <p:cNvPr id="24" name="CasellaDiTesto 23">
            <a:extLst>
              <a:ext uri="{FF2B5EF4-FFF2-40B4-BE49-F238E27FC236}">
                <a16:creationId xmlns:a16="http://schemas.microsoft.com/office/drawing/2014/main" id="{813267C5-AEAE-787A-CF68-850E0BD06D87}"/>
              </a:ext>
            </a:extLst>
          </p:cNvPr>
          <p:cNvSpPr txBox="1"/>
          <p:nvPr/>
        </p:nvSpPr>
        <p:spPr>
          <a:xfrm>
            <a:off x="145427" y="169336"/>
            <a:ext cx="1893056" cy="646331"/>
          </a:xfrm>
          <a:prstGeom prst="rect">
            <a:avLst/>
          </a:prstGeom>
          <a:noFill/>
        </p:spPr>
        <p:txBody>
          <a:bodyPr wrap="square" rtlCol="0">
            <a:spAutoFit/>
          </a:bodyPr>
          <a:lstStyle/>
          <a:p>
            <a:r>
              <a:rPr lang="it-IT" dirty="0"/>
              <a:t>Azienda al 13 Novembre  2022</a:t>
            </a:r>
          </a:p>
        </p:txBody>
      </p:sp>
      <p:sp>
        <p:nvSpPr>
          <p:cNvPr id="25" name="CasellaDiTesto 24">
            <a:extLst>
              <a:ext uri="{FF2B5EF4-FFF2-40B4-BE49-F238E27FC236}">
                <a16:creationId xmlns:a16="http://schemas.microsoft.com/office/drawing/2014/main" id="{76F76D60-8550-9304-FF43-4AE043476478}"/>
              </a:ext>
            </a:extLst>
          </p:cNvPr>
          <p:cNvSpPr txBox="1"/>
          <p:nvPr/>
        </p:nvSpPr>
        <p:spPr>
          <a:xfrm>
            <a:off x="10080823" y="1544715"/>
            <a:ext cx="1890943" cy="3970318"/>
          </a:xfrm>
          <a:prstGeom prst="rect">
            <a:avLst/>
          </a:prstGeom>
          <a:noFill/>
        </p:spPr>
        <p:txBody>
          <a:bodyPr wrap="square" rtlCol="0">
            <a:spAutoFit/>
          </a:bodyPr>
          <a:lstStyle/>
          <a:p>
            <a:r>
              <a:rPr lang="it-IT" dirty="0"/>
              <a:t>La localizzazione dei branchi può variare secondo le stagioni e le annate in funzione dei pascoli disponibili. I branchi non sono contigui tra di loro per evitare eventuali conflitti di tori od eventuali rischi di  contaminazioni.</a:t>
            </a:r>
          </a:p>
        </p:txBody>
      </p:sp>
      <p:sp>
        <p:nvSpPr>
          <p:cNvPr id="2" name="CasellaDiTesto 1">
            <a:extLst>
              <a:ext uri="{FF2B5EF4-FFF2-40B4-BE49-F238E27FC236}">
                <a16:creationId xmlns:a16="http://schemas.microsoft.com/office/drawing/2014/main" id="{951F057A-6762-CB62-D345-799DEC113B47}"/>
              </a:ext>
            </a:extLst>
          </p:cNvPr>
          <p:cNvSpPr txBox="1"/>
          <p:nvPr/>
        </p:nvSpPr>
        <p:spPr>
          <a:xfrm>
            <a:off x="275209" y="1544715"/>
            <a:ext cx="1633492" cy="3693319"/>
          </a:xfrm>
          <a:prstGeom prst="rect">
            <a:avLst/>
          </a:prstGeom>
          <a:noFill/>
        </p:spPr>
        <p:txBody>
          <a:bodyPr wrap="square" rtlCol="0">
            <a:spAutoFit/>
          </a:bodyPr>
          <a:lstStyle/>
          <a:p>
            <a:r>
              <a:rPr lang="it-IT" dirty="0"/>
              <a:t>Il piano colturale segue le norme del biologico e le procedure previste dalla Pac 2023-2027 principalmente per quanto riguarda l’alternanza graminacee/ leguminose</a:t>
            </a:r>
          </a:p>
        </p:txBody>
      </p:sp>
      <p:sp>
        <p:nvSpPr>
          <p:cNvPr id="7" name="CasellaDiTesto 6">
            <a:extLst>
              <a:ext uri="{FF2B5EF4-FFF2-40B4-BE49-F238E27FC236}">
                <a16:creationId xmlns:a16="http://schemas.microsoft.com/office/drawing/2014/main" id="{62614E6B-F549-FEB1-6ABC-0E9D259B098C}"/>
              </a:ext>
            </a:extLst>
          </p:cNvPr>
          <p:cNvSpPr txBox="1"/>
          <p:nvPr/>
        </p:nvSpPr>
        <p:spPr>
          <a:xfrm>
            <a:off x="7818522" y="6328139"/>
            <a:ext cx="1017854" cy="276999"/>
          </a:xfrm>
          <a:prstGeom prst="rect">
            <a:avLst/>
          </a:prstGeom>
          <a:noFill/>
        </p:spPr>
        <p:txBody>
          <a:bodyPr wrap="square" rtlCol="0">
            <a:spAutoFit/>
          </a:bodyPr>
          <a:lstStyle/>
          <a:p>
            <a:r>
              <a:rPr lang="it-IT" sz="1200" dirty="0">
                <a:solidFill>
                  <a:srgbClr val="FFFF00"/>
                </a:solidFill>
                <a:highlight>
                  <a:srgbClr val="0000FF"/>
                </a:highlight>
              </a:rPr>
              <a:t>Quarantena</a:t>
            </a:r>
          </a:p>
        </p:txBody>
      </p:sp>
      <p:sp>
        <p:nvSpPr>
          <p:cNvPr id="26" name="CasellaDiTesto 25">
            <a:extLst>
              <a:ext uri="{FF2B5EF4-FFF2-40B4-BE49-F238E27FC236}">
                <a16:creationId xmlns:a16="http://schemas.microsoft.com/office/drawing/2014/main" id="{180F0F80-BA95-EEEA-B4A3-A4EBFB8ECAA1}"/>
              </a:ext>
            </a:extLst>
          </p:cNvPr>
          <p:cNvSpPr txBox="1"/>
          <p:nvPr/>
        </p:nvSpPr>
        <p:spPr>
          <a:xfrm>
            <a:off x="4415662" y="3938537"/>
            <a:ext cx="1206870" cy="461665"/>
          </a:xfrm>
          <a:prstGeom prst="rect">
            <a:avLst/>
          </a:prstGeom>
          <a:noFill/>
        </p:spPr>
        <p:txBody>
          <a:bodyPr wrap="square" rtlCol="0">
            <a:spAutoFit/>
          </a:bodyPr>
          <a:lstStyle/>
          <a:p>
            <a:r>
              <a:rPr lang="it-IT" sz="1200" dirty="0">
                <a:solidFill>
                  <a:srgbClr val="FFFF00"/>
                </a:solidFill>
                <a:highlight>
                  <a:srgbClr val="0000FF"/>
                </a:highlight>
              </a:rPr>
              <a:t>Deposito Fieno/Fasciato</a:t>
            </a:r>
          </a:p>
        </p:txBody>
      </p:sp>
    </p:spTree>
    <p:extLst>
      <p:ext uri="{BB962C8B-B14F-4D97-AF65-F5344CB8AC3E}">
        <p14:creationId xmlns:p14="http://schemas.microsoft.com/office/powerpoint/2010/main" val="690404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2A15CF07-CD44-0BEE-877C-9347D816A438}"/>
              </a:ext>
            </a:extLst>
          </p:cNvPr>
          <p:cNvGraphicFramePr>
            <a:graphicFrameLocks noGrp="1"/>
          </p:cNvGraphicFramePr>
          <p:nvPr>
            <p:extLst>
              <p:ext uri="{D42A27DB-BD31-4B8C-83A1-F6EECF244321}">
                <p14:modId xmlns:p14="http://schemas.microsoft.com/office/powerpoint/2010/main" val="1710559963"/>
              </p:ext>
            </p:extLst>
          </p:nvPr>
        </p:nvGraphicFramePr>
        <p:xfrm>
          <a:off x="1633491" y="1802913"/>
          <a:ext cx="8380521" cy="4114054"/>
        </p:xfrm>
        <a:graphic>
          <a:graphicData uri="http://schemas.openxmlformats.org/drawingml/2006/table">
            <a:tbl>
              <a:tblPr>
                <a:tableStyleId>{5C22544A-7EE6-4342-B048-85BDC9FD1C3A}</a:tableStyleId>
              </a:tblPr>
              <a:tblGrid>
                <a:gridCol w="8380521">
                  <a:extLst>
                    <a:ext uri="{9D8B030D-6E8A-4147-A177-3AD203B41FA5}">
                      <a16:colId xmlns:a16="http://schemas.microsoft.com/office/drawing/2014/main" val="2009933047"/>
                    </a:ext>
                  </a:extLst>
                </a:gridCol>
              </a:tblGrid>
              <a:tr h="422023">
                <a:tc>
                  <a:txBody>
                    <a:bodyPr/>
                    <a:lstStyle/>
                    <a:p>
                      <a:pPr algn="l" fontAlgn="b"/>
                      <a:r>
                        <a:rPr lang="it-IT" sz="1200" u="none" strike="noStrike" dirty="0">
                          <a:effectLst/>
                        </a:rPr>
                        <a:t>Vivaio                                                  Castagni</a:t>
                      </a:r>
                    </a:p>
                    <a:p>
                      <a:pPr algn="l" fontAlgn="b"/>
                      <a:r>
                        <a:rPr lang="it-IT" sz="1200" b="0" i="0" u="none" strike="noStrike" dirty="0">
                          <a:solidFill>
                            <a:srgbClr val="000000"/>
                          </a:solidFill>
                          <a:effectLst/>
                          <a:latin typeface="Times New Roman" panose="02020603050405020304" pitchFamily="18" charset="0"/>
                        </a:rPr>
                        <a:t>     </a:t>
                      </a:r>
                    </a:p>
                  </a:txBody>
                  <a:tcPr marL="6350" marR="6350" marT="6350" marB="0" anchor="b"/>
                </a:tc>
                <a:extLst>
                  <a:ext uri="{0D108BD9-81ED-4DB2-BD59-A6C34878D82A}">
                    <a16:rowId xmlns:a16="http://schemas.microsoft.com/office/drawing/2014/main" val="1646434682"/>
                  </a:ext>
                </a:extLst>
              </a:tr>
              <a:tr h="422023">
                <a:tc>
                  <a:txBody>
                    <a:bodyPr/>
                    <a:lstStyle/>
                    <a:p>
                      <a:pPr algn="l" fontAlgn="b"/>
                      <a:r>
                        <a:rPr lang="it-IT" sz="1200" u="none" strike="noStrike" dirty="0">
                          <a:effectLst/>
                        </a:rPr>
                        <a:t>Castello                                             Castagni  + Bosco misto</a:t>
                      </a:r>
                    </a:p>
                    <a:p>
                      <a:pPr algn="l" fontAlgn="b"/>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668466670"/>
                  </a:ext>
                </a:extLst>
              </a:tr>
              <a:tr h="422023">
                <a:tc>
                  <a:txBody>
                    <a:bodyPr/>
                    <a:lstStyle/>
                    <a:p>
                      <a:pPr algn="l" fontAlgn="b"/>
                      <a:r>
                        <a:rPr lang="it-IT" sz="1200" u="none" strike="noStrike" dirty="0">
                          <a:effectLst/>
                        </a:rPr>
                        <a:t>Pianetti                                                  Bosco misto</a:t>
                      </a:r>
                    </a:p>
                    <a:p>
                      <a:pPr algn="l" fontAlgn="b"/>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4014061527"/>
                  </a:ext>
                </a:extLst>
              </a:tr>
              <a:tr h="42202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200" u="none" strike="noStrike" dirty="0" err="1">
                          <a:effectLst/>
                        </a:rPr>
                        <a:t>Sta.Paolina</a:t>
                      </a:r>
                      <a:r>
                        <a:rPr lang="it-IT" sz="1200" u="none" strike="noStrike" dirty="0">
                          <a:effectLst/>
                        </a:rPr>
                        <a:t>                                                Bosco misto – soggiorno intermediario bestiame</a:t>
                      </a:r>
                    </a:p>
                    <a:p>
                      <a:pPr algn="l" fontAlgn="b"/>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4291163685"/>
                  </a:ext>
                </a:extLst>
              </a:tr>
              <a:tr h="422023">
                <a:tc>
                  <a:txBody>
                    <a:bodyPr/>
                    <a:lstStyle/>
                    <a:p>
                      <a:pPr algn="l" fontAlgn="b"/>
                      <a:r>
                        <a:rPr lang="it-IT" sz="1200" u="none" strike="noStrike" dirty="0">
                          <a:effectLst/>
                        </a:rPr>
                        <a:t>I Pini                                                                      </a:t>
                      </a:r>
                      <a:r>
                        <a:rPr lang="it-IT" sz="1200" u="none" strike="noStrike" dirty="0" err="1">
                          <a:effectLst/>
                        </a:rPr>
                        <a:t>Pini</a:t>
                      </a:r>
                      <a:endParaRPr lang="it-IT" sz="1200" u="none" strike="noStrike" dirty="0">
                        <a:effectLst/>
                      </a:endParaRPr>
                    </a:p>
                    <a:p>
                      <a:pPr algn="l" fontAlgn="b"/>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58454714"/>
                  </a:ext>
                </a:extLst>
              </a:tr>
              <a:tr h="422023">
                <a:tc>
                  <a:txBody>
                    <a:bodyPr/>
                    <a:lstStyle/>
                    <a:p>
                      <a:pPr algn="l" fontAlgn="b"/>
                      <a:r>
                        <a:rPr lang="it-IT" sz="1200" u="none" strike="noStrike" dirty="0">
                          <a:effectLst/>
                        </a:rPr>
                        <a:t>Olivi di Lolla                                                Uliveta + Pini</a:t>
                      </a:r>
                    </a:p>
                    <a:p>
                      <a:pPr algn="l" fontAlgn="b"/>
                      <a:r>
                        <a:rPr lang="it-IT" sz="1200" b="0" i="0" u="none" strike="noStrike" dirty="0">
                          <a:solidFill>
                            <a:srgbClr val="000000"/>
                          </a:solidFill>
                          <a:effectLst/>
                          <a:latin typeface="Times New Roman" panose="02020603050405020304" pitchFamily="18" charset="0"/>
                        </a:rPr>
                        <a:t> </a:t>
                      </a:r>
                    </a:p>
                  </a:txBody>
                  <a:tcPr marL="6350" marR="6350" marT="6350" marB="0" anchor="b"/>
                </a:tc>
                <a:extLst>
                  <a:ext uri="{0D108BD9-81ED-4DB2-BD59-A6C34878D82A}">
                    <a16:rowId xmlns:a16="http://schemas.microsoft.com/office/drawing/2014/main" val="2571153447"/>
                  </a:ext>
                </a:extLst>
              </a:tr>
              <a:tr h="422023">
                <a:tc>
                  <a:txBody>
                    <a:bodyPr/>
                    <a:lstStyle/>
                    <a:p>
                      <a:pPr algn="l" fontAlgn="b"/>
                      <a:r>
                        <a:rPr lang="it-IT" sz="1200" u="none" strike="noStrike" dirty="0">
                          <a:effectLst/>
                        </a:rPr>
                        <a:t>Grasceta                                                   Uliveta + Cipressaia    </a:t>
                      </a:r>
                    </a:p>
                    <a:p>
                      <a:pPr algn="l" fontAlgn="b"/>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505923361"/>
                  </a:ext>
                </a:extLst>
              </a:tr>
              <a:tr h="422023">
                <a:tc>
                  <a:txBody>
                    <a:bodyPr/>
                    <a:lstStyle/>
                    <a:p>
                      <a:pPr algn="l" fontAlgn="b"/>
                      <a:r>
                        <a:rPr lang="it-IT" sz="1200" u="none" strike="noStrike" dirty="0">
                          <a:effectLst/>
                        </a:rPr>
                        <a:t>Porcareccia                                          Bosco misto  e macchia</a:t>
                      </a:r>
                    </a:p>
                    <a:p>
                      <a:pPr algn="l" fontAlgn="b"/>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365307550"/>
                  </a:ext>
                </a:extLst>
              </a:tr>
              <a:tr h="334686">
                <a:tc>
                  <a:txBody>
                    <a:bodyPr/>
                    <a:lstStyle/>
                    <a:p>
                      <a:pPr algn="l" fontAlgn="b"/>
                      <a:r>
                        <a:rPr lang="it-IT" sz="1200" u="none" strike="noStrike" dirty="0">
                          <a:effectLst/>
                        </a:rPr>
                        <a:t>San Mario Olivi                                                 Bosco</a:t>
                      </a:r>
                    </a:p>
                    <a:p>
                      <a:pPr algn="l" fontAlgn="b"/>
                      <a:endParaRPr lang="it-IT" sz="1200" u="none" strike="noStrike" dirty="0">
                        <a:effectLst/>
                      </a:endParaRPr>
                    </a:p>
                    <a:p>
                      <a:pPr algn="l" fontAlgn="b"/>
                      <a:r>
                        <a:rPr lang="it-IT" sz="1200" u="none" strike="noStrike" dirty="0">
                          <a:effectLst/>
                        </a:rPr>
                        <a:t>Mancino                                                            Bosco</a:t>
                      </a:r>
                    </a:p>
                    <a:p>
                      <a:pPr algn="l" fontAlgn="b"/>
                      <a:endParaRPr lang="it-IT" sz="1200" u="none" strike="noStrike" dirty="0">
                        <a:effectLst/>
                      </a:endParaRPr>
                    </a:p>
                  </a:txBody>
                  <a:tcPr marL="6350" marR="6350" marT="6350" marB="0" anchor="b"/>
                </a:tc>
                <a:extLst>
                  <a:ext uri="{0D108BD9-81ED-4DB2-BD59-A6C34878D82A}">
                    <a16:rowId xmlns:a16="http://schemas.microsoft.com/office/drawing/2014/main" val="134994373"/>
                  </a:ext>
                </a:extLst>
              </a:tr>
            </a:tbl>
          </a:graphicData>
        </a:graphic>
      </p:graphicFrame>
      <p:sp>
        <p:nvSpPr>
          <p:cNvPr id="3" name="CasellaDiTesto 2">
            <a:extLst>
              <a:ext uri="{FF2B5EF4-FFF2-40B4-BE49-F238E27FC236}">
                <a16:creationId xmlns:a16="http://schemas.microsoft.com/office/drawing/2014/main" id="{63D293AD-D21E-9290-0D67-8AE982A4FCE4}"/>
              </a:ext>
            </a:extLst>
          </p:cNvPr>
          <p:cNvSpPr txBox="1"/>
          <p:nvPr/>
        </p:nvSpPr>
        <p:spPr>
          <a:xfrm>
            <a:off x="3524435" y="941033"/>
            <a:ext cx="3738267" cy="369332"/>
          </a:xfrm>
          <a:prstGeom prst="rect">
            <a:avLst/>
          </a:prstGeom>
          <a:noFill/>
        </p:spPr>
        <p:txBody>
          <a:bodyPr wrap="none" rtlCol="0">
            <a:spAutoFit/>
          </a:bodyPr>
          <a:lstStyle/>
          <a:p>
            <a:r>
              <a:rPr lang="it-IT" dirty="0"/>
              <a:t>Ripari da sole,  forte pioggia  e freddo</a:t>
            </a:r>
          </a:p>
        </p:txBody>
      </p:sp>
    </p:spTree>
    <p:extLst>
      <p:ext uri="{BB962C8B-B14F-4D97-AF65-F5344CB8AC3E}">
        <p14:creationId xmlns:p14="http://schemas.microsoft.com/office/powerpoint/2010/main" val="2983162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511E17B9-4536-B12F-02B0-ECF617CCCD49}"/>
              </a:ext>
            </a:extLst>
          </p:cNvPr>
          <p:cNvGrpSpPr/>
          <p:nvPr/>
        </p:nvGrpSpPr>
        <p:grpSpPr>
          <a:xfrm>
            <a:off x="2328811" y="720207"/>
            <a:ext cx="6106053" cy="5611047"/>
            <a:chOff x="2328811" y="720207"/>
            <a:chExt cx="6106053" cy="5611047"/>
          </a:xfrm>
        </p:grpSpPr>
        <p:pic>
          <p:nvPicPr>
            <p:cNvPr id="3" name="Immagine 2">
              <a:extLst>
                <a:ext uri="{FF2B5EF4-FFF2-40B4-BE49-F238E27FC236}">
                  <a16:creationId xmlns:a16="http://schemas.microsoft.com/office/drawing/2014/main" id="{1DFA1565-37BA-8CD3-CDD5-9BB9ED807660}"/>
                </a:ext>
              </a:extLst>
            </p:cNvPr>
            <p:cNvPicPr>
              <a:picLocks noChangeAspect="1"/>
            </p:cNvPicPr>
            <p:nvPr/>
          </p:nvPicPr>
          <p:blipFill>
            <a:blip r:embed="rId2"/>
            <a:stretch>
              <a:fillRect/>
            </a:stretch>
          </p:blipFill>
          <p:spPr>
            <a:xfrm>
              <a:off x="2328811" y="720207"/>
              <a:ext cx="6106053" cy="5417586"/>
            </a:xfrm>
            <a:prstGeom prst="rect">
              <a:avLst/>
            </a:prstGeom>
          </p:spPr>
        </p:pic>
        <p:sp>
          <p:nvSpPr>
            <p:cNvPr id="4" name="CasellaDiTesto 3">
              <a:extLst>
                <a:ext uri="{FF2B5EF4-FFF2-40B4-BE49-F238E27FC236}">
                  <a16:creationId xmlns:a16="http://schemas.microsoft.com/office/drawing/2014/main" id="{C8D1AA30-CD66-6C10-9E38-BB2AEA9A4914}"/>
                </a:ext>
              </a:extLst>
            </p:cNvPr>
            <p:cNvSpPr txBox="1"/>
            <p:nvPr/>
          </p:nvSpPr>
          <p:spPr>
            <a:xfrm>
              <a:off x="3558510" y="3233669"/>
              <a:ext cx="898079" cy="57708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050" b="1" dirty="0"/>
                <a:t>Certificati genetici e sanitari</a:t>
              </a:r>
            </a:p>
          </p:txBody>
        </p:sp>
        <p:cxnSp>
          <p:nvCxnSpPr>
            <p:cNvPr id="6" name="Connettore diritto 5">
              <a:extLst>
                <a:ext uri="{FF2B5EF4-FFF2-40B4-BE49-F238E27FC236}">
                  <a16:creationId xmlns:a16="http://schemas.microsoft.com/office/drawing/2014/main" id="{55C53119-D394-EE3C-11A8-FE93BA7E10AB}"/>
                </a:ext>
              </a:extLst>
            </p:cNvPr>
            <p:cNvCxnSpPr/>
            <p:nvPr/>
          </p:nvCxnSpPr>
          <p:spPr>
            <a:xfrm>
              <a:off x="3966883" y="5969117"/>
              <a:ext cx="0" cy="342906"/>
            </a:xfrm>
            <a:prstGeom prst="line">
              <a:avLst/>
            </a:prstGeom>
          </p:spPr>
          <p:style>
            <a:lnRef idx="3">
              <a:schemeClr val="dk1"/>
            </a:lnRef>
            <a:fillRef idx="0">
              <a:schemeClr val="dk1"/>
            </a:fillRef>
            <a:effectRef idx="2">
              <a:schemeClr val="dk1"/>
            </a:effectRef>
            <a:fontRef idx="minor">
              <a:schemeClr val="tx1"/>
            </a:fontRef>
          </p:style>
        </p:cxnSp>
        <p:cxnSp>
          <p:nvCxnSpPr>
            <p:cNvPr id="8" name="Connettore diritto 7">
              <a:extLst>
                <a:ext uri="{FF2B5EF4-FFF2-40B4-BE49-F238E27FC236}">
                  <a16:creationId xmlns:a16="http://schemas.microsoft.com/office/drawing/2014/main" id="{8FCB857E-8C36-6391-048C-1D84CC6B62A4}"/>
                </a:ext>
              </a:extLst>
            </p:cNvPr>
            <p:cNvCxnSpPr/>
            <p:nvPr/>
          </p:nvCxnSpPr>
          <p:spPr>
            <a:xfrm>
              <a:off x="3089429" y="593028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8F49023B-D1FC-4876-062D-08A120DE0A8F}"/>
                </a:ext>
              </a:extLst>
            </p:cNvPr>
            <p:cNvCxnSpPr>
              <a:cxnSpLocks/>
            </p:cNvCxnSpPr>
            <p:nvPr/>
          </p:nvCxnSpPr>
          <p:spPr>
            <a:xfrm flipV="1">
              <a:off x="3959444" y="6312023"/>
              <a:ext cx="4385566" cy="19231"/>
            </a:xfrm>
            <a:prstGeom prst="line">
              <a:avLst/>
            </a:prstGeom>
          </p:spPr>
          <p:style>
            <a:lnRef idx="3">
              <a:schemeClr val="dk1"/>
            </a:lnRef>
            <a:fillRef idx="0">
              <a:schemeClr val="dk1"/>
            </a:fillRef>
            <a:effectRef idx="2">
              <a:schemeClr val="dk1"/>
            </a:effectRef>
            <a:fontRef idx="minor">
              <a:schemeClr val="tx1"/>
            </a:fontRef>
          </p:style>
        </p:cxnSp>
        <p:cxnSp>
          <p:nvCxnSpPr>
            <p:cNvPr id="13" name="Connettore diritto 12">
              <a:extLst>
                <a:ext uri="{FF2B5EF4-FFF2-40B4-BE49-F238E27FC236}">
                  <a16:creationId xmlns:a16="http://schemas.microsoft.com/office/drawing/2014/main" id="{2E6F6923-3459-1983-D3FF-CE8657452421}"/>
                </a:ext>
              </a:extLst>
            </p:cNvPr>
            <p:cNvCxnSpPr/>
            <p:nvPr/>
          </p:nvCxnSpPr>
          <p:spPr>
            <a:xfrm>
              <a:off x="8353947" y="5943960"/>
              <a:ext cx="0" cy="342906"/>
            </a:xfrm>
            <a:prstGeom prst="line">
              <a:avLst/>
            </a:prstGeom>
          </p:spPr>
          <p:style>
            <a:lnRef idx="3">
              <a:schemeClr val="dk1"/>
            </a:lnRef>
            <a:fillRef idx="0">
              <a:schemeClr val="dk1"/>
            </a:fillRef>
            <a:effectRef idx="2">
              <a:schemeClr val="dk1"/>
            </a:effectRef>
            <a:fontRef idx="minor">
              <a:schemeClr val="tx1"/>
            </a:fontRef>
          </p:style>
        </p:cxnSp>
        <p:sp>
          <p:nvSpPr>
            <p:cNvPr id="14" name="CasellaDiTesto 13">
              <a:extLst>
                <a:ext uri="{FF2B5EF4-FFF2-40B4-BE49-F238E27FC236}">
                  <a16:creationId xmlns:a16="http://schemas.microsoft.com/office/drawing/2014/main" id="{34E192B0-CE05-F161-20D2-C6F1167C8EB6}"/>
                </a:ext>
              </a:extLst>
            </p:cNvPr>
            <p:cNvSpPr txBox="1"/>
            <p:nvPr/>
          </p:nvSpPr>
          <p:spPr>
            <a:xfrm>
              <a:off x="3444537" y="5557421"/>
              <a:ext cx="1216244" cy="646331"/>
            </a:xfrm>
            <a:prstGeom prst="rect">
              <a:avLst/>
            </a:prstGeom>
            <a:solidFill>
              <a:schemeClr val="bg1"/>
            </a:solidFill>
          </p:spPr>
          <p:txBody>
            <a:bodyPr wrap="square" rtlCol="0">
              <a:spAutoFit/>
            </a:bodyPr>
            <a:lstStyle/>
            <a:p>
              <a:r>
                <a:rPr lang="it-IT" sz="1200" b="1" dirty="0"/>
                <a:t>Principalmente acquisto esterno di tori</a:t>
              </a:r>
            </a:p>
          </p:txBody>
        </p:sp>
      </p:grpSp>
      <p:sp>
        <p:nvSpPr>
          <p:cNvPr id="16" name="CasellaDiTesto 15">
            <a:extLst>
              <a:ext uri="{FF2B5EF4-FFF2-40B4-BE49-F238E27FC236}">
                <a16:creationId xmlns:a16="http://schemas.microsoft.com/office/drawing/2014/main" id="{2E060F67-FB2B-CBC6-809B-514BEB4EF9AD}"/>
              </a:ext>
            </a:extLst>
          </p:cNvPr>
          <p:cNvSpPr txBox="1"/>
          <p:nvPr/>
        </p:nvSpPr>
        <p:spPr>
          <a:xfrm>
            <a:off x="9117367" y="1518082"/>
            <a:ext cx="3074633" cy="3077766"/>
          </a:xfrm>
          <a:prstGeom prst="rect">
            <a:avLst/>
          </a:prstGeom>
          <a:noFill/>
        </p:spPr>
        <p:txBody>
          <a:bodyPr wrap="square" rtlCol="0">
            <a:spAutoFit/>
          </a:bodyPr>
          <a:lstStyle/>
          <a:p>
            <a:r>
              <a:rPr lang="it-IT" dirty="0"/>
              <a:t>Strumenti informatici</a:t>
            </a:r>
          </a:p>
          <a:p>
            <a:pPr marL="285750" indent="-285750">
              <a:buFontTx/>
              <a:buChar char="-"/>
            </a:pPr>
            <a:r>
              <a:rPr lang="it-IT" sz="1400" b="1" dirty="0"/>
              <a:t>Base Dati interna</a:t>
            </a:r>
          </a:p>
          <a:p>
            <a:pPr marL="285750" indent="-285750">
              <a:buFontTx/>
              <a:buChar char="-"/>
            </a:pPr>
            <a:r>
              <a:rPr lang="it-IT" sz="1400" b="1" dirty="0"/>
              <a:t>Base dati  BDN</a:t>
            </a:r>
          </a:p>
          <a:p>
            <a:pPr marL="285750" indent="-285750">
              <a:buFontTx/>
              <a:buChar char="-"/>
            </a:pPr>
            <a:r>
              <a:rPr lang="it-IT" sz="1400" b="1" dirty="0"/>
              <a:t>Ricetta elettronica</a:t>
            </a:r>
          </a:p>
          <a:p>
            <a:pPr marL="285750" indent="-285750">
              <a:buFontTx/>
              <a:buChar char="-"/>
            </a:pPr>
            <a:endParaRPr lang="it-IT" sz="1400" b="1" dirty="0"/>
          </a:p>
          <a:p>
            <a:pPr marL="285750" indent="-285750">
              <a:buFontTx/>
              <a:buChar char="-"/>
            </a:pPr>
            <a:endParaRPr lang="it-IT" sz="1400" b="1" dirty="0"/>
          </a:p>
          <a:p>
            <a:pPr marL="285750" indent="-285750">
              <a:buFontTx/>
              <a:buChar char="-"/>
            </a:pPr>
            <a:endParaRPr lang="it-IT" sz="1400" b="1" dirty="0"/>
          </a:p>
          <a:p>
            <a:pPr indent="-285750">
              <a:buFontTx/>
              <a:buChar char="-"/>
            </a:pPr>
            <a:r>
              <a:rPr lang="it-IT" dirty="0"/>
              <a:t>Approvvigionamento dall’esterno:</a:t>
            </a:r>
            <a:endParaRPr lang="it-IT" sz="1400" b="1" dirty="0"/>
          </a:p>
          <a:p>
            <a:r>
              <a:rPr lang="it-IT" sz="1400" b="1" dirty="0"/>
              <a:t>- Riguarda principalmente i tori</a:t>
            </a:r>
          </a:p>
          <a:p>
            <a:r>
              <a:rPr lang="it-IT" sz="1400" b="1" dirty="0"/>
              <a:t>- Gli animali acquistati saranno posti in quarantena nel recinto denominato «pollaio» per </a:t>
            </a:r>
            <a:r>
              <a:rPr lang="it-IT" sz="1400" b="1" dirty="0" err="1"/>
              <a:t>cira</a:t>
            </a:r>
            <a:r>
              <a:rPr lang="it-IT" sz="1400" b="1" dirty="0"/>
              <a:t> un mese</a:t>
            </a:r>
          </a:p>
        </p:txBody>
      </p:sp>
    </p:spTree>
    <p:extLst>
      <p:ext uri="{BB962C8B-B14F-4D97-AF65-F5344CB8AC3E}">
        <p14:creationId xmlns:p14="http://schemas.microsoft.com/office/powerpoint/2010/main" val="821099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la 10">
            <a:extLst>
              <a:ext uri="{FF2B5EF4-FFF2-40B4-BE49-F238E27FC236}">
                <a16:creationId xmlns:a16="http://schemas.microsoft.com/office/drawing/2014/main" id="{BD4F745B-9F5D-15C8-7FF1-813D3AB31F9F}"/>
              </a:ext>
            </a:extLst>
          </p:cNvPr>
          <p:cNvGraphicFramePr>
            <a:graphicFrameLocks noGrp="1"/>
          </p:cNvGraphicFramePr>
          <p:nvPr>
            <p:extLst>
              <p:ext uri="{D42A27DB-BD31-4B8C-83A1-F6EECF244321}">
                <p14:modId xmlns:p14="http://schemas.microsoft.com/office/powerpoint/2010/main" val="715308274"/>
              </p:ext>
            </p:extLst>
          </p:nvPr>
        </p:nvGraphicFramePr>
        <p:xfrm>
          <a:off x="5279779" y="4083844"/>
          <a:ext cx="3122320" cy="2703998"/>
        </p:xfrm>
        <a:graphic>
          <a:graphicData uri="http://schemas.openxmlformats.org/drawingml/2006/table">
            <a:tbl>
              <a:tblPr>
                <a:tableStyleId>{5C22544A-7EE6-4342-B048-85BDC9FD1C3A}</a:tableStyleId>
              </a:tblPr>
              <a:tblGrid>
                <a:gridCol w="3122320">
                  <a:extLst>
                    <a:ext uri="{9D8B030D-6E8A-4147-A177-3AD203B41FA5}">
                      <a16:colId xmlns:a16="http://schemas.microsoft.com/office/drawing/2014/main" val="54653409"/>
                    </a:ext>
                  </a:extLst>
                </a:gridCol>
              </a:tblGrid>
              <a:tr h="2703998">
                <a:tc>
                  <a:txBody>
                    <a:bodyPr/>
                    <a:lstStyle/>
                    <a:p>
                      <a:pPr algn="l">
                        <a:lnSpc>
                          <a:spcPts val="1330"/>
                        </a:lnSpc>
                        <a:spcBef>
                          <a:spcPts val="600"/>
                        </a:spcBef>
                        <a:spcAft>
                          <a:spcPts val="1200"/>
                        </a:spcAft>
                      </a:pP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4021138687"/>
                  </a:ext>
                </a:extLst>
              </a:tr>
            </a:tbl>
          </a:graphicData>
        </a:graphic>
      </p:graphicFrame>
      <p:sp>
        <p:nvSpPr>
          <p:cNvPr id="21" name="CasellaDiTesto 20">
            <a:extLst>
              <a:ext uri="{FF2B5EF4-FFF2-40B4-BE49-F238E27FC236}">
                <a16:creationId xmlns:a16="http://schemas.microsoft.com/office/drawing/2014/main" id="{69BE57FC-3BED-9BD9-A395-0465E9AF8A6E}"/>
              </a:ext>
            </a:extLst>
          </p:cNvPr>
          <p:cNvSpPr txBox="1"/>
          <p:nvPr/>
        </p:nvSpPr>
        <p:spPr>
          <a:xfrm>
            <a:off x="630528" y="1481106"/>
            <a:ext cx="10787851" cy="3954737"/>
          </a:xfrm>
          <a:prstGeom prst="rect">
            <a:avLst/>
          </a:prstGeom>
          <a:noFill/>
        </p:spPr>
        <p:txBody>
          <a:bodyPr wrap="square" rtlCol="0">
            <a:spAutoFit/>
          </a:bodyPr>
          <a:lstStyle/>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 provvedere che gli animali siano custoditi da un numero sufficiente di addetti aventi adeguate capacità, conoscenze e competenze accuditi da un numero di </a:t>
            </a:r>
            <a:r>
              <a:rPr lang="it-IT" dirty="0">
                <a:latin typeface="Calibri" panose="020F0502020204030204" pitchFamily="34" charset="0"/>
                <a:ea typeface="Calibri" panose="020F0502020204030204" pitchFamily="34" charset="0"/>
                <a:cs typeface="Times New Roman" panose="02020603050405020304" pitchFamily="18" charset="0"/>
              </a:rPr>
              <a:t>professionali;</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 somministrare agli animali un’alimentazione sana, adatta alla specie, all’età e allo stato fisiologico , nonché in quantità sufficiente a mantenerli in buona salute;</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 assicurare l’accesso ad acqua idonea per quantità e qualità o a liquidi che garantiscano un adeguato livello di idratazione;</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 ispezionare gli animali ad intervalli sufficienti in base al sistema di allevamento </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 fornire agli animali malati o feriti cure appropriate ed eventualmente isolarli in idonei locali;</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 per la terapia, le profilassi ed i trattamenti zootecnici somministrare le sole sostanze che siano riconosciute innocue alla salute ed al benessere degli animali.</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 fornire agli animali custoditi al di fuori dei fabbricati un riparo adeguato che li protegga dalle intemperie</a:t>
            </a:r>
            <a:endParaRPr lang="it-IT" dirty="0"/>
          </a:p>
        </p:txBody>
      </p:sp>
      <p:sp>
        <p:nvSpPr>
          <p:cNvPr id="26" name="CasellaDiTesto 25">
            <a:extLst>
              <a:ext uri="{FF2B5EF4-FFF2-40B4-BE49-F238E27FC236}">
                <a16:creationId xmlns:a16="http://schemas.microsoft.com/office/drawing/2014/main" id="{6B489EE2-6458-673E-9B64-974098F1B38F}"/>
              </a:ext>
            </a:extLst>
          </p:cNvPr>
          <p:cNvSpPr txBox="1"/>
          <p:nvPr/>
        </p:nvSpPr>
        <p:spPr>
          <a:xfrm>
            <a:off x="3075071" y="495461"/>
            <a:ext cx="5027274" cy="646331"/>
          </a:xfrm>
          <a:prstGeom prst="rect">
            <a:avLst/>
          </a:prstGeom>
          <a:noFill/>
        </p:spPr>
        <p:txBody>
          <a:bodyPr wrap="none" rtlCol="0">
            <a:spAutoFit/>
          </a:bodyPr>
          <a:lstStyle/>
          <a:p>
            <a:pPr algn="ctr"/>
            <a:r>
              <a:rPr lang="it-IT" b="1" dirty="0"/>
              <a:t>Per Assicurare il Benessere Animale</a:t>
            </a:r>
          </a:p>
          <a:p>
            <a:pPr algn="ctr"/>
            <a:r>
              <a:rPr lang="it-IT" b="1" dirty="0"/>
              <a:t>(da Norme buone pratiche Associazione Allevatori)</a:t>
            </a:r>
          </a:p>
        </p:txBody>
      </p:sp>
    </p:spTree>
    <p:extLst>
      <p:ext uri="{BB962C8B-B14F-4D97-AF65-F5344CB8AC3E}">
        <p14:creationId xmlns:p14="http://schemas.microsoft.com/office/powerpoint/2010/main" val="1746187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0B7B294-B038-4F96-A587-A20714995C25}"/>
              </a:ext>
            </a:extLst>
          </p:cNvPr>
          <p:cNvSpPr txBox="1"/>
          <p:nvPr/>
        </p:nvSpPr>
        <p:spPr>
          <a:xfrm>
            <a:off x="1020931" y="237920"/>
            <a:ext cx="1287660" cy="369332"/>
          </a:xfrm>
          <a:prstGeom prst="rect">
            <a:avLst/>
          </a:prstGeom>
          <a:noFill/>
        </p:spPr>
        <p:txBody>
          <a:bodyPr wrap="none" rtlCol="0">
            <a:spAutoFit/>
          </a:bodyPr>
          <a:lstStyle/>
          <a:p>
            <a:r>
              <a:rPr lang="it-IT" b="1" dirty="0"/>
              <a:t>Abbeverata</a:t>
            </a:r>
          </a:p>
        </p:txBody>
      </p:sp>
      <p:graphicFrame>
        <p:nvGraphicFramePr>
          <p:cNvPr id="4" name="Tabella 3">
            <a:extLst>
              <a:ext uri="{FF2B5EF4-FFF2-40B4-BE49-F238E27FC236}">
                <a16:creationId xmlns:a16="http://schemas.microsoft.com/office/drawing/2014/main" id="{DF9DC1C5-ADF9-3109-D41C-9A7286A01391}"/>
              </a:ext>
            </a:extLst>
          </p:cNvPr>
          <p:cNvGraphicFramePr>
            <a:graphicFrameLocks noGrp="1"/>
          </p:cNvGraphicFramePr>
          <p:nvPr>
            <p:extLst>
              <p:ext uri="{D42A27DB-BD31-4B8C-83A1-F6EECF244321}">
                <p14:modId xmlns:p14="http://schemas.microsoft.com/office/powerpoint/2010/main" val="2984192962"/>
              </p:ext>
            </p:extLst>
          </p:nvPr>
        </p:nvGraphicFramePr>
        <p:xfrm>
          <a:off x="1020931" y="2200120"/>
          <a:ext cx="4660777" cy="2273094"/>
        </p:xfrm>
        <a:graphic>
          <a:graphicData uri="http://schemas.openxmlformats.org/drawingml/2006/table">
            <a:tbl>
              <a:tblPr>
                <a:tableStyleId>{5C22544A-7EE6-4342-B048-85BDC9FD1C3A}</a:tableStyleId>
              </a:tblPr>
              <a:tblGrid>
                <a:gridCol w="4660777">
                  <a:extLst>
                    <a:ext uri="{9D8B030D-6E8A-4147-A177-3AD203B41FA5}">
                      <a16:colId xmlns:a16="http://schemas.microsoft.com/office/drawing/2014/main" val="2009933047"/>
                    </a:ext>
                  </a:extLst>
                </a:gridCol>
              </a:tblGrid>
              <a:tr h="260483">
                <a:tc>
                  <a:txBody>
                    <a:bodyPr/>
                    <a:lstStyle/>
                    <a:p>
                      <a:pPr algn="l" fontAlgn="b"/>
                      <a:r>
                        <a:rPr lang="it-IT" sz="1200" u="none" strike="noStrike" dirty="0">
                          <a:effectLst/>
                        </a:rPr>
                        <a:t>CASTAGNI S.PAOLINA                          Pozzo Botte bianca</a:t>
                      </a:r>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646434682"/>
                  </a:ext>
                </a:extLst>
              </a:tr>
              <a:tr h="260483">
                <a:tc>
                  <a:txBody>
                    <a:bodyPr/>
                    <a:lstStyle/>
                    <a:p>
                      <a:pPr algn="l" fontAlgn="b"/>
                      <a:r>
                        <a:rPr lang="it-IT" sz="1200" u="none" strike="noStrike" dirty="0">
                          <a:effectLst/>
                        </a:rPr>
                        <a:t>GRASCETA                                             Pozzo Botte bianca</a:t>
                      </a:r>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668466670"/>
                  </a:ext>
                </a:extLst>
              </a:tr>
              <a:tr h="260483">
                <a:tc>
                  <a:txBody>
                    <a:bodyPr/>
                    <a:lstStyle/>
                    <a:p>
                      <a:pPr algn="l" fontAlgn="b"/>
                      <a:r>
                        <a:rPr lang="it-IT" sz="1200" u="none" strike="noStrike" dirty="0">
                          <a:effectLst/>
                        </a:rPr>
                        <a:t>PIANETTI                                               Pozzo Botte bianca</a:t>
                      </a:r>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4014061527"/>
                  </a:ext>
                </a:extLst>
              </a:tr>
              <a:tr h="260483">
                <a:tc>
                  <a:txBody>
                    <a:bodyPr/>
                    <a:lstStyle/>
                    <a:p>
                      <a:pPr algn="l" fontAlgn="b"/>
                      <a:r>
                        <a:rPr lang="it-IT" sz="1200" u="none" strike="noStrike" dirty="0">
                          <a:effectLst/>
                        </a:rPr>
                        <a:t>POLLAIO                                                Sorgente Fonte Bertoldo</a:t>
                      </a:r>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4291163685"/>
                  </a:ext>
                </a:extLst>
              </a:tr>
              <a:tr h="260483">
                <a:tc>
                  <a:txBody>
                    <a:bodyPr/>
                    <a:lstStyle/>
                    <a:p>
                      <a:pPr algn="l" fontAlgn="b"/>
                      <a:r>
                        <a:rPr lang="it-IT" sz="1200" u="none" strike="noStrike" dirty="0">
                          <a:effectLst/>
                        </a:rPr>
                        <a:t>S.ADRIANO                                            Pozzo Botte bianca</a:t>
                      </a:r>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58454714"/>
                  </a:ext>
                </a:extLst>
              </a:tr>
              <a:tr h="260483">
                <a:tc>
                  <a:txBody>
                    <a:bodyPr/>
                    <a:lstStyle/>
                    <a:p>
                      <a:pPr algn="l" fontAlgn="b"/>
                      <a:r>
                        <a:rPr lang="it-IT" sz="1200" u="none" strike="noStrike" dirty="0">
                          <a:effectLst/>
                        </a:rPr>
                        <a:t>S.GIUSEPPE                                            Pozzo Botte bianca</a:t>
                      </a:r>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571153447"/>
                  </a:ext>
                </a:extLst>
              </a:tr>
              <a:tr h="260483">
                <a:tc>
                  <a:txBody>
                    <a:bodyPr/>
                    <a:lstStyle/>
                    <a:p>
                      <a:pPr algn="l" fontAlgn="b"/>
                      <a:r>
                        <a:rPr lang="it-IT" sz="1200" u="none" strike="noStrike" dirty="0">
                          <a:effectLst/>
                        </a:rPr>
                        <a:t>ULIVI di LOLA                                         Pozzo Botte bianca</a:t>
                      </a:r>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505923361"/>
                  </a:ext>
                </a:extLst>
              </a:tr>
              <a:tr h="260483">
                <a:tc>
                  <a:txBody>
                    <a:bodyPr/>
                    <a:lstStyle/>
                    <a:p>
                      <a:pPr algn="l" fontAlgn="b"/>
                      <a:r>
                        <a:rPr lang="it-IT" sz="1200" u="none" strike="noStrike" dirty="0">
                          <a:effectLst/>
                        </a:rPr>
                        <a:t>VECCHIENNE                                          Sorgente Fonte Castagni</a:t>
                      </a:r>
                      <a:endParaRPr lang="it-IT" sz="12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365307550"/>
                  </a:ext>
                </a:extLst>
              </a:tr>
              <a:tr h="156879">
                <a:tc>
                  <a:txBody>
                    <a:bodyPr/>
                    <a:lstStyle/>
                    <a:p>
                      <a:pPr algn="l" fontAlgn="b"/>
                      <a:endParaRPr lang="it-IT" sz="1200" u="none" strike="noStrike" dirty="0">
                        <a:effectLst/>
                      </a:endParaRPr>
                    </a:p>
                  </a:txBody>
                  <a:tcPr marL="6350" marR="6350" marT="6350" marB="0" anchor="b"/>
                </a:tc>
                <a:extLst>
                  <a:ext uri="{0D108BD9-81ED-4DB2-BD59-A6C34878D82A}">
                    <a16:rowId xmlns:a16="http://schemas.microsoft.com/office/drawing/2014/main" val="134994373"/>
                  </a:ext>
                </a:extLst>
              </a:tr>
            </a:tbl>
          </a:graphicData>
        </a:graphic>
      </p:graphicFrame>
      <p:sp>
        <p:nvSpPr>
          <p:cNvPr id="6" name="CasellaDiTesto 5">
            <a:extLst>
              <a:ext uri="{FF2B5EF4-FFF2-40B4-BE49-F238E27FC236}">
                <a16:creationId xmlns:a16="http://schemas.microsoft.com/office/drawing/2014/main" id="{16B748CA-4DBA-5203-6A0D-1059D9CD539C}"/>
              </a:ext>
            </a:extLst>
          </p:cNvPr>
          <p:cNvSpPr txBox="1"/>
          <p:nvPr/>
        </p:nvSpPr>
        <p:spPr>
          <a:xfrm>
            <a:off x="951389" y="687098"/>
            <a:ext cx="10456417" cy="1200329"/>
          </a:xfrm>
          <a:prstGeom prst="rect">
            <a:avLst/>
          </a:prstGeom>
          <a:noFill/>
        </p:spPr>
        <p:txBody>
          <a:bodyPr wrap="square" rtlCol="0">
            <a:spAutoFit/>
          </a:bodyPr>
          <a:lstStyle/>
          <a:p>
            <a:r>
              <a:rPr lang="it-IT" dirty="0"/>
              <a:t>Ogni recinto di soggiorno degli animali comporta un abbeveratoio ad accesso libero e costante di circa 4 m di lunghezza. A seconda del recinto l’abbeveratoio  è alimentato tramite tubi con acqua  proveniente da un pozzo o da sorgenti naturali. Gli abbeveratoio vengono controllati in modo giornaliero. Esame batteriologico disponibile.</a:t>
            </a:r>
          </a:p>
        </p:txBody>
      </p:sp>
      <p:sp>
        <p:nvSpPr>
          <p:cNvPr id="8" name="CasellaDiTesto 7">
            <a:extLst>
              <a:ext uri="{FF2B5EF4-FFF2-40B4-BE49-F238E27FC236}">
                <a16:creationId xmlns:a16="http://schemas.microsoft.com/office/drawing/2014/main" id="{4C6D9C2A-3935-A1D5-BB27-609A6F9723B0}"/>
              </a:ext>
            </a:extLst>
          </p:cNvPr>
          <p:cNvSpPr txBox="1"/>
          <p:nvPr/>
        </p:nvSpPr>
        <p:spPr>
          <a:xfrm>
            <a:off x="1020931" y="4785908"/>
            <a:ext cx="1273554" cy="369332"/>
          </a:xfrm>
          <a:prstGeom prst="rect">
            <a:avLst/>
          </a:prstGeom>
          <a:noFill/>
        </p:spPr>
        <p:txBody>
          <a:bodyPr wrap="none" rtlCol="0">
            <a:spAutoFit/>
          </a:bodyPr>
          <a:lstStyle/>
          <a:p>
            <a:r>
              <a:rPr lang="it-IT" b="1" dirty="0"/>
              <a:t>Mangiatoie</a:t>
            </a:r>
          </a:p>
        </p:txBody>
      </p:sp>
      <p:sp>
        <p:nvSpPr>
          <p:cNvPr id="9" name="CasellaDiTesto 8">
            <a:extLst>
              <a:ext uri="{FF2B5EF4-FFF2-40B4-BE49-F238E27FC236}">
                <a16:creationId xmlns:a16="http://schemas.microsoft.com/office/drawing/2014/main" id="{3B933F2A-A63E-952B-A3D0-99721DB312CA}"/>
              </a:ext>
            </a:extLst>
          </p:cNvPr>
          <p:cNvSpPr txBox="1"/>
          <p:nvPr/>
        </p:nvSpPr>
        <p:spPr>
          <a:xfrm>
            <a:off x="951389" y="5299393"/>
            <a:ext cx="10670960" cy="646331"/>
          </a:xfrm>
          <a:prstGeom prst="rect">
            <a:avLst/>
          </a:prstGeom>
          <a:noFill/>
        </p:spPr>
        <p:txBody>
          <a:bodyPr wrap="square" rtlCol="0">
            <a:spAutoFit/>
          </a:bodyPr>
          <a:lstStyle/>
          <a:p>
            <a:r>
              <a:rPr lang="it-IT" dirty="0"/>
              <a:t>Ogni recinto è provvisto di uno o due dispensatori dove viene giornalmente posto il fieno/fasciato.  Quando necessario viene aggiunta una mangiatoia mobile  con farina  per vitelli.</a:t>
            </a:r>
          </a:p>
        </p:txBody>
      </p:sp>
    </p:spTree>
    <p:extLst>
      <p:ext uri="{BB962C8B-B14F-4D97-AF65-F5344CB8AC3E}">
        <p14:creationId xmlns:p14="http://schemas.microsoft.com/office/powerpoint/2010/main" val="1405052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43A8B04-CA03-063D-8789-C5FE89C6C943}"/>
              </a:ext>
            </a:extLst>
          </p:cNvPr>
          <p:cNvSpPr txBox="1"/>
          <p:nvPr/>
        </p:nvSpPr>
        <p:spPr>
          <a:xfrm>
            <a:off x="4829453" y="523782"/>
            <a:ext cx="1735475" cy="369332"/>
          </a:xfrm>
          <a:prstGeom prst="rect">
            <a:avLst/>
          </a:prstGeom>
          <a:noFill/>
        </p:spPr>
        <p:txBody>
          <a:bodyPr wrap="none" rtlCol="0">
            <a:spAutoFit/>
          </a:bodyPr>
          <a:lstStyle/>
          <a:p>
            <a:r>
              <a:rPr lang="it-IT" dirty="0"/>
              <a:t>Accesso Estranei</a:t>
            </a:r>
          </a:p>
        </p:txBody>
      </p:sp>
      <p:sp>
        <p:nvSpPr>
          <p:cNvPr id="3" name="CasellaDiTesto 2">
            <a:extLst>
              <a:ext uri="{FF2B5EF4-FFF2-40B4-BE49-F238E27FC236}">
                <a16:creationId xmlns:a16="http://schemas.microsoft.com/office/drawing/2014/main" id="{4DF72777-3821-2B06-3C91-005982132D79}"/>
              </a:ext>
            </a:extLst>
          </p:cNvPr>
          <p:cNvSpPr txBox="1"/>
          <p:nvPr/>
        </p:nvSpPr>
        <p:spPr>
          <a:xfrm>
            <a:off x="1500327" y="1280162"/>
            <a:ext cx="9472473" cy="4801314"/>
          </a:xfrm>
          <a:prstGeom prst="rect">
            <a:avLst/>
          </a:prstGeom>
          <a:noFill/>
        </p:spPr>
        <p:txBody>
          <a:bodyPr wrap="square" rtlCol="0">
            <a:spAutoFit/>
          </a:bodyPr>
          <a:lstStyle/>
          <a:p>
            <a:pPr marL="285750" indent="-285750">
              <a:buFont typeface="Arial" panose="020B0604020202020204" pitchFamily="34" charset="0"/>
              <a:buChar char="•"/>
            </a:pPr>
            <a:r>
              <a:rPr lang="it-IT" dirty="0"/>
              <a:t>L’accesso di estranei alla fattoria è  limitato al personale indispensabile  per condurre l’azienda:</a:t>
            </a:r>
          </a:p>
          <a:p>
            <a:pPr marL="742950" lvl="1" indent="-285750">
              <a:buFont typeface="Wingdings" panose="05000000000000000000" pitchFamily="2" charset="2"/>
              <a:buChar char="ü"/>
            </a:pPr>
            <a:r>
              <a:rPr lang="it-IT" dirty="0"/>
              <a:t>Fornitori di beni e servizi (gasolio, sementi, fornitori diversi, nettezza urbana, posta, …)</a:t>
            </a:r>
          </a:p>
          <a:p>
            <a:pPr marL="742950" lvl="1" indent="-285750">
              <a:buFont typeface="Wingdings" panose="05000000000000000000" pitchFamily="2" charset="2"/>
              <a:buChar char="ü"/>
            </a:pPr>
            <a:r>
              <a:rPr lang="it-IT" dirty="0"/>
              <a:t>Eventuali visitatori agli edifici  (facciamo parte delle dimore storiche)</a:t>
            </a:r>
          </a:p>
          <a:p>
            <a:pPr marL="742950" lvl="1" indent="-285750">
              <a:buFont typeface="Wingdings" panose="05000000000000000000" pitchFamily="2" charset="2"/>
              <a:buChar char="ü"/>
            </a:pPr>
            <a:r>
              <a:rPr lang="it-IT" dirty="0"/>
              <a:t>Veterinario, rappresentante dell’APA, rappresentante dell’ASL  sono i soli che hanno accesso al bestiame  sia nei prati pascoli e </a:t>
            </a:r>
            <a:r>
              <a:rPr lang="it-IT" dirty="0" err="1"/>
              <a:t>corral</a:t>
            </a:r>
            <a:r>
              <a:rPr lang="it-IT" dirty="0"/>
              <a:t>  che nella zona centrale di raccolta.</a:t>
            </a:r>
          </a:p>
          <a:p>
            <a:pPr marL="1200150" lvl="2" indent="-285750">
              <a:buFont typeface="Courier New" panose="02070309020205020404" pitchFamily="49" charset="0"/>
              <a:buChar char="o"/>
            </a:pPr>
            <a:r>
              <a:rPr lang="it-IT" dirty="0"/>
              <a:t>Un parcheggio è adibito all’uso del veterinario, rappresentante dell’APA e  dell’ASL</a:t>
            </a:r>
          </a:p>
          <a:p>
            <a:pPr marL="1200150" lvl="2" indent="-285750">
              <a:buFont typeface="Courier New" panose="02070309020205020404" pitchFamily="49" charset="0"/>
              <a:buChar char="o"/>
            </a:pPr>
            <a:r>
              <a:rPr lang="it-IT" dirty="0"/>
              <a:t>Uno spogliatoio permette d indossare calzari e veste mono uso</a:t>
            </a:r>
          </a:p>
          <a:p>
            <a:pPr marL="1200150" lvl="2" indent="-285750">
              <a:buFont typeface="Courier New" panose="02070309020205020404" pitchFamily="49" charset="0"/>
              <a:buChar char="o"/>
            </a:pPr>
            <a:r>
              <a:rPr lang="it-IT" dirty="0"/>
              <a:t>Lo spogliatoi contiene l’apparato per disinfettar le ruote dei veicoli esterni (camion  per trasporto bestiame) </a:t>
            </a:r>
          </a:p>
          <a:p>
            <a:pPr marL="1200150" lvl="2" indent="-285750">
              <a:buFont typeface="Courier New" panose="02070309020205020404" pitchFamily="49" charset="0"/>
              <a:buChar char="o"/>
            </a:pPr>
            <a:r>
              <a:rPr lang="it-IT" dirty="0"/>
              <a:t>Un quaderno rileva data e nome del visitatore esterno.</a:t>
            </a:r>
          </a:p>
          <a:p>
            <a:pPr marL="1200150" lvl="2" indent="-285750">
              <a:buFont typeface="Courier New" panose="02070309020205020404" pitchFamily="49" charset="0"/>
              <a:buChar char="o"/>
            </a:pPr>
            <a:endParaRPr lang="it-IT" dirty="0"/>
          </a:p>
          <a:p>
            <a:pPr lvl="1"/>
            <a:endParaRPr lang="it-IT" dirty="0"/>
          </a:p>
          <a:p>
            <a:pPr marL="285750" indent="-285750">
              <a:buFont typeface="Arial" panose="020B0604020202020204" pitchFamily="34" charset="0"/>
              <a:buChar char="•"/>
            </a:pPr>
            <a:r>
              <a:rPr lang="it-IT" dirty="0"/>
              <a:t>L’accesso ai recinti e l’accesso alla zona  centrale di raccolta   sono severamente vietati a persone esterne alla fattoria o che non hanno a vedere con la sua conduzione.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Il personale della fattoria è edotto di questa norma e la fa applicare.</a:t>
            </a:r>
          </a:p>
          <a:p>
            <a:pPr marL="285750" indent="-285750">
              <a:buFont typeface="Arial" panose="020B0604020202020204" pitchFamily="34" charset="0"/>
              <a:buChar char="•"/>
            </a:pPr>
            <a:r>
              <a:rPr lang="it-IT" dirty="0"/>
              <a:t>Pannelli esprimendo l’esclusione di accesso sono visibili nei vari accessi alla fattoria</a:t>
            </a:r>
          </a:p>
        </p:txBody>
      </p:sp>
    </p:spTree>
    <p:extLst>
      <p:ext uri="{BB962C8B-B14F-4D97-AF65-F5344CB8AC3E}">
        <p14:creationId xmlns:p14="http://schemas.microsoft.com/office/powerpoint/2010/main" val="304068852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TotalTime>
  <Words>1612</Words>
  <Application>Microsoft Office PowerPoint</Application>
  <PresentationFormat>Widescreen</PresentationFormat>
  <Paragraphs>161</Paragraphs>
  <Slides>13</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13</vt:i4>
      </vt:variant>
    </vt:vector>
  </HeadingPairs>
  <TitlesOfParts>
    <vt:vector size="20" baseType="lpstr">
      <vt:lpstr>Arial</vt:lpstr>
      <vt:lpstr>Calibri</vt:lpstr>
      <vt:lpstr>Calibri Light</vt:lpstr>
      <vt:lpstr>Courier New</vt:lpstr>
      <vt:lpstr>Times New Roman</vt:lpstr>
      <vt:lpstr>Wingdings</vt:lpstr>
      <vt:lpstr>Tema di Office</vt:lpstr>
      <vt:lpstr>Az.Agr. Vecchienna Allevamento Estensivo  011Pi010 Via di Vecchienne 105, 56041 Castelnuovo di Val di Cecina (Pi)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Az.Agr. Vecchienna Allevamento 011Pi010</dc:title>
  <dc:creator>Corso Aloisi De Larderel</dc:creator>
  <cp:lastModifiedBy>Corso Aloisi De Larderel</cp:lastModifiedBy>
  <cp:revision>81</cp:revision>
  <cp:lastPrinted>2022-11-17T15:20:11Z</cp:lastPrinted>
  <dcterms:created xsi:type="dcterms:W3CDTF">2022-11-07T15:03:00Z</dcterms:created>
  <dcterms:modified xsi:type="dcterms:W3CDTF">2023-03-15T07:36:42Z</dcterms:modified>
</cp:coreProperties>
</file>